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542" r:id="rId2"/>
    <p:sldId id="761" r:id="rId3"/>
    <p:sldId id="610" r:id="rId4"/>
    <p:sldId id="260" r:id="rId5"/>
    <p:sldId id="614" r:id="rId6"/>
    <p:sldId id="615" r:id="rId7"/>
    <p:sldId id="616" r:id="rId8"/>
    <p:sldId id="617" r:id="rId9"/>
    <p:sldId id="618" r:id="rId10"/>
    <p:sldId id="619" r:id="rId11"/>
    <p:sldId id="620" r:id="rId12"/>
    <p:sldId id="621" r:id="rId13"/>
    <p:sldId id="622" r:id="rId14"/>
    <p:sldId id="623" r:id="rId15"/>
    <p:sldId id="624" r:id="rId16"/>
    <p:sldId id="625" r:id="rId17"/>
    <p:sldId id="626" r:id="rId18"/>
    <p:sldId id="627" r:id="rId19"/>
    <p:sldId id="540" r:id="rId20"/>
    <p:sldId id="265" r:id="rId21"/>
    <p:sldId id="762" r:id="rId22"/>
    <p:sldId id="551" r:id="rId23"/>
    <p:sldId id="553" r:id="rId24"/>
    <p:sldId id="552" r:id="rId25"/>
    <p:sldId id="630" r:id="rId26"/>
    <p:sldId id="635" r:id="rId27"/>
    <p:sldId id="631" r:id="rId28"/>
    <p:sldId id="632" r:id="rId29"/>
    <p:sldId id="633" r:id="rId30"/>
    <p:sldId id="634" r:id="rId31"/>
    <p:sldId id="637" r:id="rId32"/>
    <p:sldId id="639" r:id="rId33"/>
    <p:sldId id="638" r:id="rId34"/>
    <p:sldId id="563" r:id="rId35"/>
    <p:sldId id="564" r:id="rId36"/>
    <p:sldId id="565" r:id="rId37"/>
    <p:sldId id="566" r:id="rId38"/>
    <p:sldId id="571" r:id="rId39"/>
    <p:sldId id="572" r:id="rId40"/>
    <p:sldId id="573" r:id="rId41"/>
    <p:sldId id="574" r:id="rId42"/>
    <p:sldId id="577" r:id="rId43"/>
    <p:sldId id="578" r:id="rId44"/>
    <p:sldId id="579" r:id="rId45"/>
    <p:sldId id="580" r:id="rId46"/>
    <p:sldId id="582" r:id="rId47"/>
    <p:sldId id="581" r:id="rId48"/>
    <p:sldId id="584" r:id="rId49"/>
    <p:sldId id="585" r:id="rId50"/>
    <p:sldId id="780" r:id="rId51"/>
    <p:sldId id="781" r:id="rId52"/>
    <p:sldId id="782" r:id="rId53"/>
    <p:sldId id="783" r:id="rId54"/>
    <p:sldId id="784" r:id="rId55"/>
    <p:sldId id="785" r:id="rId56"/>
    <p:sldId id="786" r:id="rId57"/>
    <p:sldId id="586" r:id="rId58"/>
    <p:sldId id="587" r:id="rId59"/>
    <p:sldId id="640" r:id="rId60"/>
    <p:sldId id="589" r:id="rId61"/>
    <p:sldId id="590" r:id="rId62"/>
    <p:sldId id="591" r:id="rId63"/>
    <p:sldId id="641" r:id="rId64"/>
    <p:sldId id="592" r:id="rId65"/>
    <p:sldId id="593" r:id="rId66"/>
    <p:sldId id="594" r:id="rId67"/>
    <p:sldId id="596" r:id="rId68"/>
    <p:sldId id="595" r:id="rId69"/>
    <p:sldId id="597" r:id="rId70"/>
    <p:sldId id="598" r:id="rId71"/>
    <p:sldId id="599" r:id="rId72"/>
    <p:sldId id="600" r:id="rId73"/>
    <p:sldId id="601" r:id="rId74"/>
    <p:sldId id="602" r:id="rId75"/>
    <p:sldId id="603" r:id="rId76"/>
    <p:sldId id="604" r:id="rId77"/>
    <p:sldId id="605" r:id="rId78"/>
    <p:sldId id="606" r:id="rId79"/>
    <p:sldId id="607" r:id="rId80"/>
    <p:sldId id="608" r:id="rId81"/>
    <p:sldId id="649" r:id="rId82"/>
    <p:sldId id="763" r:id="rId83"/>
    <p:sldId id="764" r:id="rId84"/>
    <p:sldId id="765" r:id="rId85"/>
    <p:sldId id="767" r:id="rId86"/>
    <p:sldId id="768" r:id="rId87"/>
    <p:sldId id="769" r:id="rId88"/>
    <p:sldId id="770" r:id="rId89"/>
    <p:sldId id="771" r:id="rId90"/>
    <p:sldId id="772" r:id="rId91"/>
    <p:sldId id="773" r:id="rId92"/>
    <p:sldId id="774" r:id="rId93"/>
    <p:sldId id="775" r:id="rId94"/>
    <p:sldId id="776" r:id="rId95"/>
    <p:sldId id="777" r:id="rId96"/>
    <p:sldId id="778" r:id="rId97"/>
    <p:sldId id="779" r:id="rId9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9429" autoAdjust="0"/>
  </p:normalViewPr>
  <p:slideViewPr>
    <p:cSldViewPr snapToGrid="0">
      <p:cViewPr varScale="1">
        <p:scale>
          <a:sx n="92" d="100"/>
          <a:sy n="92" d="100"/>
        </p:scale>
        <p:origin x="9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10/23/2023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7" y="759853"/>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lvl="0" indent="0" algn="ctr" defTabSz="914400">
              <a:spcBef>
                <a:spcPts val="0"/>
              </a:spcBef>
              <a:spcAft>
                <a:spcPts val="0"/>
              </a:spcAft>
              <a:buClrTx/>
              <a:buSzTx/>
              <a:buNone/>
            </a:pPr>
            <a:r>
              <a:rPr lang="fa-IR" sz="2800" b="1" dirty="0">
                <a:ln w="12700">
                  <a:solidFill>
                    <a:srgbClr val="C42F1A"/>
                  </a:solidFill>
                  <a:prstDash val="solid"/>
                </a:ln>
                <a:solidFill>
                  <a:srgbClr val="2C3C43">
                    <a:lumMod val="75000"/>
                  </a:srgbClr>
                </a:solidFill>
                <a:latin typeface="Trebuchet MS"/>
                <a:cs typeface="B Nazanin" panose="00000400000000000000" pitchFamily="2" charset="-78"/>
              </a:rPr>
              <a:t>دانشگاه علوم پزشکی و خدمات بهداشتی درمانی شیراز</a:t>
            </a:r>
            <a:endParaRPr lang="en-US" sz="2800" b="1" dirty="0">
              <a:ln w="12700">
                <a:solidFill>
                  <a:srgbClr val="C42F1A"/>
                </a:solidFill>
                <a:prstDash val="solid"/>
              </a:ln>
              <a:solidFill>
                <a:srgbClr val="2C3C43">
                  <a:lumMod val="75000"/>
                </a:srgbClr>
              </a:solidFill>
              <a:latin typeface="Trebuchet MS"/>
              <a:cs typeface="B Nazanin" panose="00000400000000000000" pitchFamily="2" charset="-78"/>
            </a:endParaRPr>
          </a:p>
          <a:p>
            <a:pPr marL="0" lvl="0" indent="0" algn="ctr" defTabSz="914400">
              <a:spcBef>
                <a:spcPts val="0"/>
              </a:spcBef>
              <a:spcAft>
                <a:spcPts val="0"/>
              </a:spcAft>
              <a:buClrTx/>
              <a:buSzTx/>
              <a:buNone/>
            </a:pPr>
            <a:endParaRPr lang="fa-IR" sz="2800" b="1" dirty="0">
              <a:ln w="12700">
                <a:solidFill>
                  <a:srgbClr val="C42F1A"/>
                </a:solidFill>
                <a:prstDash val="solid"/>
              </a:ln>
              <a:solidFill>
                <a:srgbClr val="2C3C43">
                  <a:lumMod val="75000"/>
                </a:srgbClr>
              </a:solidFill>
              <a:latin typeface="Trebuchet MS"/>
              <a:cs typeface="B Nazanin" panose="00000400000000000000" pitchFamily="2" charset="-78"/>
            </a:endParaRPr>
          </a:p>
          <a:p>
            <a:pPr marL="0" lvl="0" indent="0" algn="ctr" defTabSz="914400">
              <a:spcBef>
                <a:spcPts val="0"/>
              </a:spcBef>
              <a:spcAft>
                <a:spcPts val="0"/>
              </a:spcAft>
              <a:buClrTx/>
              <a:buSzTx/>
              <a:buNone/>
            </a:pPr>
            <a:r>
              <a:rPr lang="fa-IR" sz="2800" b="1" dirty="0">
                <a:ln w="12700">
                  <a:solidFill>
                    <a:srgbClr val="C42F1A"/>
                  </a:solidFill>
                  <a:prstDash val="solid"/>
                </a:ln>
                <a:solidFill>
                  <a:srgbClr val="2C3C43">
                    <a:lumMod val="75000"/>
                  </a:srgbClr>
                </a:solidFill>
                <a:latin typeface="Trebuchet MS"/>
                <a:cs typeface="B Nazanin" panose="00000400000000000000" pitchFamily="2" charset="-78"/>
              </a:rPr>
              <a:t>معاونت بهداشت</a:t>
            </a:r>
          </a:p>
          <a:p>
            <a:pPr marL="0" lvl="0" indent="0" algn="ctr" defTabSz="914400">
              <a:spcBef>
                <a:spcPts val="0"/>
              </a:spcBef>
              <a:spcAft>
                <a:spcPts val="0"/>
              </a:spcAft>
              <a:buClrTx/>
              <a:buSzTx/>
              <a:buNone/>
            </a:pPr>
            <a:endParaRPr lang="fa-IR" sz="2800" b="1" dirty="0">
              <a:ln w="12700">
                <a:solidFill>
                  <a:srgbClr val="C42F1A"/>
                </a:solidFill>
                <a:prstDash val="solid"/>
              </a:ln>
              <a:solidFill>
                <a:srgbClr val="2C3C43">
                  <a:lumMod val="75000"/>
                </a:srgbClr>
              </a:solidFill>
              <a:latin typeface="Trebuchet MS"/>
              <a:cs typeface="B Nazanin" panose="00000400000000000000" pitchFamily="2" charset="-78"/>
            </a:endParaRPr>
          </a:p>
          <a:p>
            <a:pPr marL="0" lvl="0" indent="0" algn="ctr" defTabSz="914400">
              <a:spcBef>
                <a:spcPts val="0"/>
              </a:spcBef>
              <a:spcAft>
                <a:spcPts val="0"/>
              </a:spcAft>
              <a:buClrTx/>
              <a:buSzTx/>
              <a:buNone/>
            </a:pPr>
            <a:r>
              <a:rPr lang="fa-IR" sz="2800" b="1" dirty="0">
                <a:ln w="12700">
                  <a:solidFill>
                    <a:srgbClr val="C42F1A"/>
                  </a:solidFill>
                  <a:prstDash val="solid"/>
                </a:ln>
                <a:solidFill>
                  <a:srgbClr val="2C3C43">
                    <a:lumMod val="75000"/>
                  </a:srgbClr>
                </a:solidFill>
                <a:latin typeface="Trebuchet MS"/>
                <a:cs typeface="B Nazanin" panose="00000400000000000000" pitchFamily="2" charset="-78"/>
              </a:rPr>
              <a:t>مدیریت سلامت روان، اجتماعی و اعتیاد</a:t>
            </a:r>
            <a:endParaRPr lang="en-US" sz="2800" b="1" dirty="0">
              <a:ln w="12700">
                <a:solidFill>
                  <a:srgbClr val="C42F1A"/>
                </a:solidFill>
                <a:prstDash val="solid"/>
              </a:ln>
              <a:solidFill>
                <a:srgbClr val="2C3C43">
                  <a:lumMod val="75000"/>
                </a:srgbClr>
              </a:solidFill>
              <a:latin typeface="Trebuchet MS"/>
              <a:cs typeface="B Nazanin" panose="00000400000000000000" pitchFamily="2" charset="-78"/>
            </a:endParaRPr>
          </a:p>
          <a:p>
            <a:pPr marL="0" lvl="0" indent="0" algn="ctr" defTabSz="914400">
              <a:spcBef>
                <a:spcPts val="0"/>
              </a:spcBef>
              <a:spcAft>
                <a:spcPts val="0"/>
              </a:spcAft>
              <a:buClrTx/>
              <a:buSzTx/>
              <a:buNone/>
            </a:pPr>
            <a:endParaRPr lang="fa-IR" sz="2800" b="1" dirty="0">
              <a:ln w="12700">
                <a:solidFill>
                  <a:srgbClr val="C42F1A"/>
                </a:solidFill>
                <a:prstDash val="solid"/>
              </a:ln>
              <a:solidFill>
                <a:srgbClr val="2C3C43">
                  <a:lumMod val="75000"/>
                </a:srgbClr>
              </a:solidFill>
              <a:latin typeface="Trebuchet MS"/>
              <a:cs typeface="B Nazanin" panose="00000400000000000000" pitchFamily="2" charset="-78"/>
            </a:endParaRPr>
          </a:p>
          <a:p>
            <a:pPr marL="0" lvl="0" indent="0" algn="ctr" defTabSz="914400">
              <a:spcBef>
                <a:spcPts val="0"/>
              </a:spcBef>
              <a:spcAft>
                <a:spcPts val="0"/>
              </a:spcAft>
              <a:buClrTx/>
              <a:buSzTx/>
              <a:buNone/>
            </a:pPr>
            <a:r>
              <a:rPr lang="fa-IR" sz="2800" b="1" smtClean="0">
                <a:ln w="12700">
                  <a:solidFill>
                    <a:srgbClr val="C42F1A"/>
                  </a:solidFill>
                  <a:prstDash val="solid"/>
                </a:ln>
                <a:solidFill>
                  <a:srgbClr val="2C3C43">
                    <a:lumMod val="75000"/>
                  </a:srgbClr>
                </a:solidFill>
                <a:latin typeface="Trebuchet MS"/>
                <a:cs typeface="B Nazanin" panose="00000400000000000000" pitchFamily="2" charset="-78"/>
              </a:rPr>
              <a:t>1402</a:t>
            </a:r>
            <a:endParaRPr lang="fa-IR" sz="2800" b="1">
              <a:ln w="12700">
                <a:solidFill>
                  <a:srgbClr val="C42F1A"/>
                </a:solidFill>
                <a:prstDash val="solid"/>
              </a:ln>
              <a:solidFill>
                <a:srgbClr val="2C3C43">
                  <a:lumMod val="75000"/>
                </a:srgbClr>
              </a:solidFill>
              <a:latin typeface="Trebuchet MS"/>
              <a:cs typeface="B Nazanin" panose="00000400000000000000" pitchFamily="2" charset="-78"/>
            </a:endParaRPr>
          </a:p>
        </p:txBody>
      </p:sp>
    </p:spTree>
    <p:extLst>
      <p:ext uri="{BB962C8B-B14F-4D97-AF65-F5344CB8AC3E}">
        <p14:creationId xmlns:p14="http://schemas.microsoft.com/office/powerpoint/2010/main" val="872431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اگر </a:t>
            </a:r>
            <a:r>
              <a:rPr lang="fa-IR" sz="2400" dirty="0">
                <a:solidFill>
                  <a:srgbClr val="000000"/>
                </a:solidFill>
                <a:latin typeface="Century Schoolbook"/>
                <a:cs typeface="B Nazanin"/>
              </a:rPr>
              <a:t>مشاوری با مراجعش در مورد خودکشی صحبت کند، این فکر را به او تلقین کرده است و </a:t>
            </a:r>
            <a:r>
              <a:rPr lang="fa-IR" sz="2400" dirty="0" smtClean="0">
                <a:solidFill>
                  <a:srgbClr val="000000"/>
                </a:solidFill>
                <a:latin typeface="Century Schoolbook"/>
                <a:cs typeface="B Nazanin"/>
              </a:rPr>
              <a:t>ارزیابی خودکشی </a:t>
            </a:r>
            <a:r>
              <a:rPr lang="fa-IR" sz="2400" dirty="0">
                <a:solidFill>
                  <a:srgbClr val="000000"/>
                </a:solidFill>
                <a:latin typeface="Century Schoolbook"/>
                <a:cs typeface="B Nazanin"/>
              </a:rPr>
              <a:t>و سوال در مورد آن موجب می شود افراد به فکر این کار بیفتند. این نیز دیدگاه </a:t>
            </a:r>
            <a:r>
              <a:rPr lang="fa-IR" sz="2400" dirty="0" smtClean="0">
                <a:solidFill>
                  <a:srgbClr val="000000"/>
                </a:solidFill>
                <a:latin typeface="Century Schoolbook"/>
                <a:cs typeface="B Nazanin"/>
              </a:rPr>
              <a:t>غلطی است</a:t>
            </a:r>
            <a:r>
              <a:rPr lang="fa-IR" sz="2400" dirty="0">
                <a:solidFill>
                  <a:srgbClr val="000000"/>
                </a:solidFill>
                <a:latin typeface="Century Schoolbook"/>
                <a:cs typeface="B Nazanin"/>
              </a:rPr>
              <a:t>.</a:t>
            </a: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بسیاری از کسانی که خودکشی می کنند از یک اختلال روانی رنج می برند که اگر </a:t>
            </a:r>
            <a:r>
              <a:rPr lang="fa-IR" sz="2400" dirty="0" smtClean="0">
                <a:solidFill>
                  <a:srgbClr val="000000"/>
                </a:solidFill>
                <a:latin typeface="Century Schoolbook"/>
                <a:cs typeface="B Nazanin"/>
              </a:rPr>
              <a:t>خطر خودکشی </a:t>
            </a:r>
            <a:r>
              <a:rPr lang="fa-IR" sz="2400" dirty="0">
                <a:solidFill>
                  <a:srgbClr val="000000"/>
                </a:solidFill>
                <a:latin typeface="Century Schoolbook"/>
                <a:cs typeface="B Nazanin"/>
              </a:rPr>
              <a:t>به موقع در آنها تشخیص داده شود می توان از آن پیشگیری کرد. اگر فردی قصد </a:t>
            </a:r>
            <a:r>
              <a:rPr lang="fa-IR" sz="2400" dirty="0" smtClean="0">
                <a:solidFill>
                  <a:srgbClr val="000000"/>
                </a:solidFill>
                <a:latin typeface="Century Schoolbook"/>
                <a:cs typeface="B Nazanin"/>
              </a:rPr>
              <a:t>کشتن خود </a:t>
            </a:r>
            <a:r>
              <a:rPr lang="fa-IR" sz="2400" dirty="0">
                <a:solidFill>
                  <a:srgbClr val="000000"/>
                </a:solidFill>
                <a:latin typeface="Century Schoolbook"/>
                <a:cs typeface="B Nazanin"/>
              </a:rPr>
              <a:t>را داشته باشد، سوال در مورد افکار خودکشی موجب رفتار خودکشی نمی شود برعکس، ارزیابی خطر خودکشی و توجه به درد هیجانی و همدلی با هیجان هایی که فرد را به سمت خودکشی </a:t>
            </a:r>
            <a:r>
              <a:rPr lang="fa-IR" sz="2400" dirty="0" smtClean="0">
                <a:solidFill>
                  <a:srgbClr val="000000"/>
                </a:solidFill>
                <a:latin typeface="Century Schoolbook"/>
                <a:cs typeface="B Nazanin"/>
              </a:rPr>
              <a:t>سوق می </a:t>
            </a:r>
            <a:r>
              <a:rPr lang="fa-IR" sz="2400" dirty="0">
                <a:solidFill>
                  <a:srgbClr val="000000"/>
                </a:solidFill>
                <a:latin typeface="Century Schoolbook"/>
                <a:cs typeface="B Nazanin"/>
              </a:rPr>
              <a:t>دهد یکی از مولفه های مهم کاهش شدت افکار خودکشی است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172914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خودکشی </a:t>
            </a:r>
            <a:r>
              <a:rPr lang="fa-IR" sz="2400" dirty="0">
                <a:solidFill>
                  <a:srgbClr val="000000"/>
                </a:solidFill>
                <a:latin typeface="Century Schoolbook"/>
                <a:cs typeface="B Nazanin"/>
              </a:rPr>
              <a:t>برای بقیه است نه برای ما، تصوری غلط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خودکشی ممکن است برای همه ی آدمها در هر خانواده یا نظام اجتماعی رخ دهد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3094167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a:solidFill>
                  <a:srgbClr val="000000"/>
                </a:solidFill>
                <a:latin typeface="Century Schoolbook"/>
                <a:cs typeface="B Nazanin"/>
              </a:rPr>
              <a:t>اگر فردی یک بار سعی کرد خود را بکشد، دیگر هیچ گاه این کار را نخواهد کرد و اینکه، فردی که </a:t>
            </a:r>
            <a:r>
              <a:rPr lang="fa-IR" sz="2400" dirty="0" smtClean="0">
                <a:solidFill>
                  <a:srgbClr val="000000"/>
                </a:solidFill>
                <a:latin typeface="Century Schoolbook"/>
                <a:cs typeface="B Nazanin"/>
              </a:rPr>
              <a:t>از خودکشی </a:t>
            </a:r>
            <a:r>
              <a:rPr lang="fa-IR" sz="2400" dirty="0">
                <a:solidFill>
                  <a:srgbClr val="000000"/>
                </a:solidFill>
                <a:latin typeface="Century Schoolbook"/>
                <a:cs typeface="B Nazanin"/>
              </a:rPr>
              <a:t>نجات پیدا کرده، بهبود یافته و خطر خودکشی رفع شده است. نتیجه گیری غلطی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dirty="0" smtClean="0">
                <a:solidFill>
                  <a:srgbClr val="000000"/>
                </a:solidFill>
                <a:latin typeface="Century Schoolbook"/>
                <a:cs typeface="B Nazanin"/>
              </a:rPr>
              <a:t> </a:t>
            </a:r>
            <a:r>
              <a:rPr lang="fa-IR" sz="2400" b="1" dirty="0">
                <a:solidFill>
                  <a:srgbClr val="00B050"/>
                </a:solidFill>
                <a:latin typeface="Century Schoolbook"/>
                <a:cs typeface="B Nazanin"/>
              </a:rPr>
              <a:t>واقعیت</a:t>
            </a:r>
            <a:r>
              <a:rPr lang="fa-IR" sz="2400" dirty="0">
                <a:solidFill>
                  <a:srgbClr val="000000"/>
                </a:solidFill>
                <a:latin typeface="Century Schoolbook"/>
                <a:cs typeface="B Nazanin"/>
              </a:rPr>
              <a:t>: اقدام قبلی به خودکشی یک عامل پیش بینی کننده مهم برای اقدام به خودکشی در آینده</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است و یکی از خطرناك ترین زمان ها برای خودکشی، بلا فاصله پس وقتی است که فرد به دلیل اقدام</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به خودکشی در بیمارستان بستری است. معمولا هفته بعد از ترخیص از بیمارستان، هفته ای است که</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فرد در خطر بالایی </a:t>
            </a:r>
            <a:r>
              <a:rPr lang="fa-IR" sz="2400" dirty="0" smtClean="0">
                <a:solidFill>
                  <a:srgbClr val="000000"/>
                </a:solidFill>
                <a:latin typeface="Century Schoolbook"/>
                <a:cs typeface="B Nazanin"/>
              </a:rPr>
              <a:t>قرار </a:t>
            </a:r>
            <a:r>
              <a:rPr lang="fa-IR" sz="2400" dirty="0">
                <a:solidFill>
                  <a:srgbClr val="000000"/>
                </a:solidFill>
                <a:latin typeface="Century Schoolbook"/>
                <a:cs typeface="B Nazanin"/>
              </a:rPr>
              <a:t>دارد</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4222139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کودکان </a:t>
            </a:r>
            <a:r>
              <a:rPr lang="fa-IR" sz="2400" dirty="0">
                <a:solidFill>
                  <a:srgbClr val="000000"/>
                </a:solidFill>
                <a:latin typeface="Century Schoolbook"/>
                <a:cs typeface="B Nazanin"/>
              </a:rPr>
              <a:t>هیچ گاه اقدام به خودکشی نمیکنند چون متوجه مفهوم مرگ نمی شوند یا از نظر </a:t>
            </a:r>
            <a:r>
              <a:rPr lang="fa-IR" sz="2400" dirty="0" smtClean="0">
                <a:solidFill>
                  <a:srgbClr val="000000"/>
                </a:solidFill>
                <a:latin typeface="Century Schoolbook"/>
                <a:cs typeface="B Nazanin"/>
              </a:rPr>
              <a:t>شناختی آنقدر </a:t>
            </a:r>
            <a:r>
              <a:rPr lang="fa-IR" sz="2400" dirty="0">
                <a:solidFill>
                  <a:srgbClr val="000000"/>
                </a:solidFill>
                <a:latin typeface="Century Schoolbook"/>
                <a:cs typeface="B Nazanin"/>
              </a:rPr>
              <a:t>رشد نکرده اند که درگیر عمل خودکشی شوند، توجیه غلطی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اگرچه خودکشی در کودکان نادر است، امّا کودکان نیز اقدام به خودکشی میکنند و هر </a:t>
            </a:r>
            <a:r>
              <a:rPr lang="fa-IR" sz="2400" dirty="0" smtClean="0">
                <a:solidFill>
                  <a:srgbClr val="000000"/>
                </a:solidFill>
                <a:latin typeface="Century Schoolbook"/>
                <a:cs typeface="B Nazanin"/>
              </a:rPr>
              <a:t>تظاهری از </a:t>
            </a:r>
            <a:r>
              <a:rPr lang="fa-IR" sz="2400" dirty="0">
                <a:solidFill>
                  <a:srgbClr val="000000"/>
                </a:solidFill>
                <a:latin typeface="Century Schoolbook"/>
                <a:cs typeface="B Nazanin"/>
              </a:rPr>
              <a:t>افکار یا رفتار خودکشی در هر سنی باید جدی گرفته شود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3607932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خودکشی </a:t>
            </a:r>
            <a:r>
              <a:rPr lang="fa-IR" sz="2400" dirty="0">
                <a:solidFill>
                  <a:srgbClr val="000000"/>
                </a:solidFill>
                <a:latin typeface="Century Schoolbook"/>
                <a:cs typeface="B Nazanin"/>
              </a:rPr>
              <a:t>پاسخی قابل انتظار و طبیعی در مقابل استرس است، این فکر غلط است </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خودکشی نتیجه ی غیرطبیعی استرس است. همه استرس را تجربه می کنند، اما همه اقدام </a:t>
            </a:r>
            <a:r>
              <a:rPr lang="fa-IR" sz="2400" dirty="0" smtClean="0">
                <a:solidFill>
                  <a:srgbClr val="000000"/>
                </a:solidFill>
                <a:latin typeface="Century Schoolbook"/>
                <a:cs typeface="B Nazanin"/>
              </a:rPr>
              <a:t>به خودکشی </a:t>
            </a:r>
            <a:r>
              <a:rPr lang="fa-IR" sz="2400" dirty="0">
                <a:solidFill>
                  <a:srgbClr val="000000"/>
                </a:solidFill>
                <a:latin typeface="Century Schoolbook"/>
                <a:cs typeface="B Nazanin"/>
              </a:rPr>
              <a:t>نمیکنند</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4035897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خودکشی </a:t>
            </a:r>
            <a:r>
              <a:rPr lang="fa-IR" sz="2400" dirty="0">
                <a:solidFill>
                  <a:srgbClr val="000000"/>
                </a:solidFill>
                <a:latin typeface="Century Schoolbook"/>
                <a:cs typeface="B Nazanin"/>
              </a:rPr>
              <a:t>به علت استرس است، استدلالی غلط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اقدام به خودکشی یا آسیب رساندن به خود، گاهی ممکن است در پی استرسی حاد </a:t>
            </a:r>
            <a:r>
              <a:rPr lang="fa-IR" sz="2400" dirty="0" smtClean="0">
                <a:solidFill>
                  <a:srgbClr val="000000"/>
                </a:solidFill>
                <a:latin typeface="Century Schoolbook"/>
                <a:cs typeface="B Nazanin"/>
              </a:rPr>
              <a:t>(مثل قطعروابط </a:t>
            </a:r>
            <a:r>
              <a:rPr lang="fa-IR" sz="2400" dirty="0">
                <a:solidFill>
                  <a:srgbClr val="000000"/>
                </a:solidFill>
                <a:latin typeface="Century Schoolbook"/>
                <a:cs typeface="B Nazanin"/>
              </a:rPr>
              <a:t>عاطفی، دعوا و </a:t>
            </a:r>
            <a:r>
              <a:rPr lang="fa-IR" sz="2400" dirty="0" smtClean="0">
                <a:solidFill>
                  <a:srgbClr val="000000"/>
                </a:solidFill>
                <a:latin typeface="Century Schoolbook"/>
                <a:cs typeface="B Nazanin"/>
              </a:rPr>
              <a:t>مناظره ی شدید) </a:t>
            </a:r>
            <a:r>
              <a:rPr lang="fa-IR" sz="2400" dirty="0">
                <a:solidFill>
                  <a:srgbClr val="000000"/>
                </a:solidFill>
                <a:latin typeface="Century Schoolbook"/>
                <a:cs typeface="B Nazanin"/>
              </a:rPr>
              <a:t>به وجود آید اما واقعه ی استرس زا، زمینه ساز رفتار </a:t>
            </a:r>
            <a:r>
              <a:rPr lang="fa-IR" sz="2400" dirty="0" smtClean="0">
                <a:solidFill>
                  <a:srgbClr val="000000"/>
                </a:solidFill>
                <a:latin typeface="Century Schoolbook"/>
                <a:cs typeface="B Nazanin"/>
              </a:rPr>
              <a:t>خودکشی است </a:t>
            </a:r>
            <a:r>
              <a:rPr lang="fa-IR" sz="2400" dirty="0">
                <a:solidFill>
                  <a:srgbClr val="000000"/>
                </a:solidFill>
                <a:latin typeface="Century Schoolbook"/>
                <a:cs typeface="B Nazanin"/>
              </a:rPr>
              <a:t>نه علت آن</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093749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افرادی </a:t>
            </a:r>
            <a:r>
              <a:rPr lang="fa-IR" sz="2400" dirty="0">
                <a:solidFill>
                  <a:srgbClr val="000000"/>
                </a:solidFill>
                <a:latin typeface="Century Schoolbook"/>
                <a:cs typeface="B Nazanin"/>
              </a:rPr>
              <a:t>که خودکشی میکنند خودخواه و ضعیف هستند، کسی که باهوش و موفق است هرگز </a:t>
            </a:r>
            <a:r>
              <a:rPr lang="fa-IR" sz="2400" dirty="0" smtClean="0">
                <a:solidFill>
                  <a:srgbClr val="000000"/>
                </a:solidFill>
                <a:latin typeface="Century Schoolbook"/>
                <a:cs typeface="B Nazanin"/>
              </a:rPr>
              <a:t>خودکشی نمیکند</a:t>
            </a:r>
            <a:r>
              <a:rPr lang="fa-IR" sz="2400" dirty="0">
                <a:solidFill>
                  <a:srgbClr val="000000"/>
                </a:solidFill>
                <a:latin typeface="Century Schoolbook"/>
                <a:cs typeface="B Nazanin"/>
              </a:rPr>
              <a:t>. قضاوتی غلط </a:t>
            </a:r>
            <a:r>
              <a:rPr lang="fa-IR" sz="2400" dirty="0" smtClean="0">
                <a:solidFill>
                  <a:srgbClr val="000000"/>
                </a:solidFill>
                <a:latin typeface="Century Schoolbook"/>
                <a:cs typeface="B Nazanin"/>
              </a:rPr>
              <a:t>است</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بسیاری از کسانی که خودکشی میکنند از نوعی اختلال روانی در رنجند که این اختلال ممکن</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است تشخیص داده نشده یا درمان نشده باشد . علاوه براین، خودکشی در بسیاری از موارد </a:t>
            </a:r>
            <a:r>
              <a:rPr lang="fa-IR" sz="2400" dirty="0" smtClean="0">
                <a:solidFill>
                  <a:srgbClr val="000000"/>
                </a:solidFill>
                <a:latin typeface="Century Schoolbook"/>
                <a:cs typeface="B Nazanin"/>
              </a:rPr>
              <a:t>مرزهای فرهنگی </a:t>
            </a:r>
            <a:r>
              <a:rPr lang="fa-IR" sz="2400" dirty="0">
                <a:solidFill>
                  <a:srgbClr val="000000"/>
                </a:solidFill>
                <a:latin typeface="Century Schoolbook"/>
                <a:cs typeface="B Nazanin"/>
              </a:rPr>
              <a:t>و اقتصادی و اجتماعی را پشت سر می گذارد</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1716004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برای </a:t>
            </a:r>
            <a:r>
              <a:rPr lang="fa-IR" sz="2400" dirty="0">
                <a:solidFill>
                  <a:srgbClr val="000000"/>
                </a:solidFill>
                <a:latin typeface="Century Schoolbook"/>
                <a:cs typeface="B Nazanin"/>
              </a:rPr>
              <a:t>کسی که اقدام به خودکشی میکند یا قصد آن را در سر دارد، نمیتوان هیچ کاری کرد، </a:t>
            </a:r>
            <a:r>
              <a:rPr lang="fa-IR" sz="2400" dirty="0" smtClean="0">
                <a:solidFill>
                  <a:srgbClr val="000000"/>
                </a:solidFill>
                <a:latin typeface="Century Schoolbook"/>
                <a:cs typeface="B Nazanin"/>
              </a:rPr>
              <a:t>برداشتی غلط </a:t>
            </a:r>
            <a:r>
              <a:rPr lang="fa-IR" sz="2400" dirty="0">
                <a:solidFill>
                  <a:srgbClr val="000000"/>
                </a:solidFill>
                <a:latin typeface="Century Schoolbook"/>
                <a:cs typeface="B Nazanin"/>
              </a:rPr>
              <a:t>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بسیاری از افرادی که اقدام به خودکشی می کنند، ممکن است از اختلال روانی رنج برند </a:t>
            </a:r>
            <a:r>
              <a:rPr lang="fa-IR" sz="2400" dirty="0" smtClean="0">
                <a:solidFill>
                  <a:srgbClr val="000000"/>
                </a:solidFill>
                <a:latin typeface="Century Schoolbook"/>
                <a:cs typeface="B Nazanin"/>
              </a:rPr>
              <a:t>که قابل </a:t>
            </a:r>
            <a:r>
              <a:rPr lang="fa-IR" sz="2400" dirty="0">
                <a:solidFill>
                  <a:srgbClr val="000000"/>
                </a:solidFill>
                <a:latin typeface="Century Schoolbook"/>
                <a:cs typeface="B Nazanin"/>
              </a:rPr>
              <a:t>درمان است. درمان مناسب اختلال روانی، به میزان قابل توجهی خطر خودکشی را کاهش می </a:t>
            </a:r>
            <a:r>
              <a:rPr lang="fa-IR" sz="2400" dirty="0" smtClean="0">
                <a:solidFill>
                  <a:srgbClr val="000000"/>
                </a:solidFill>
                <a:latin typeface="Century Schoolbook"/>
                <a:cs typeface="B Nazanin"/>
              </a:rPr>
              <a:t>دهد. مثلاً </a:t>
            </a:r>
            <a:r>
              <a:rPr lang="fa-IR" sz="2400" dirty="0">
                <a:solidFill>
                  <a:srgbClr val="000000"/>
                </a:solidFill>
                <a:latin typeface="Century Schoolbook"/>
                <a:cs typeface="B Nazanin"/>
              </a:rPr>
              <a:t>خودکشی گرایی با افسردگی در ارتباط است و معمولا با درمان موثر افسردگی حل شدنی است</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215133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کسانی </a:t>
            </a:r>
            <a:r>
              <a:rPr lang="fa-IR" sz="2400" dirty="0">
                <a:solidFill>
                  <a:srgbClr val="000000"/>
                </a:solidFill>
                <a:latin typeface="Century Schoolbook"/>
                <a:cs typeface="B Nazanin"/>
              </a:rPr>
              <a:t>که اقدام به خودکشی میکنند فقط دنبال جلب توجه هستند، باوری غلط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در برخی از افراد اقدام به خودکشی رخدادی است که برای اولین بار آنان را با کمک های</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تخصصی پیوند میدهد. میان تقاضای کمک و جلب توجه باید تمایز قائل شد . خودکشی یک فریاد</a:t>
            </a:r>
          </a:p>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ناامیدی و درخواست کمک است و این معادل با جلب توجه نیست.</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395559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ar-SA" sz="3600" b="1" dirty="0">
                <a:solidFill>
                  <a:srgbClr val="000000"/>
                </a:solidFill>
                <a:latin typeface="Century Schoolbook"/>
                <a:cs typeface="B Nazanin"/>
              </a:rPr>
              <a:t>علت خودکشی</a:t>
            </a:r>
            <a:endParaRPr lang="en-US" sz="1800" dirty="0">
              <a:latin typeface="Calibri"/>
              <a:ea typeface="Calibri"/>
              <a:cs typeface="Arial"/>
            </a:endParaRPr>
          </a:p>
          <a:p>
            <a:pPr marL="0" marR="0" indent="0" algn="just" rtl="1">
              <a:lnSpc>
                <a:spcPct val="107000"/>
              </a:lnSpc>
              <a:spcBef>
                <a:spcPts val="0"/>
              </a:spcBef>
              <a:spcAft>
                <a:spcPts val="800"/>
              </a:spcAft>
              <a:buNone/>
            </a:pPr>
            <a:r>
              <a:rPr lang="ar-SA" sz="2400" dirty="0">
                <a:solidFill>
                  <a:srgbClr val="000000"/>
                </a:solidFill>
                <a:latin typeface="Century Schoolbook"/>
                <a:cs typeface="B Nazanin"/>
              </a:rPr>
              <a:t>خودکشی پدیده پیچیده ای است که از تعامل عوامل مختلف زیستی، روانی، اجتماعی و فرهنگی و معنوی حاصل می شود. خودکشی حاصل دردی عمیق، نومیدی و یاس است و غلبه درد، ترس و ناامیدی را بر امید نشان می دهد. در واقع خودکشی را می توان نوعی رفتار مقابله ای فرض کرد که تحت شرایط زیر اتفاق می افتد</a:t>
            </a:r>
            <a:r>
              <a:rPr lang="en-US" sz="2400" dirty="0">
                <a:solidFill>
                  <a:srgbClr val="000000"/>
                </a:solidFill>
                <a:latin typeface="Century Schoolbook"/>
                <a:cs typeface="B Nazanin"/>
              </a:rPr>
              <a:t>.</a:t>
            </a:r>
          </a:p>
          <a:p>
            <a:pPr marL="0" marR="0" indent="0" algn="just" rtl="1">
              <a:lnSpc>
                <a:spcPct val="107000"/>
              </a:lnSpc>
              <a:spcBef>
                <a:spcPts val="0"/>
              </a:spcBef>
              <a:spcAft>
                <a:spcPts val="800"/>
              </a:spcAft>
              <a:buNone/>
            </a:pPr>
            <a:r>
              <a:rPr lang="ar-SA" b="1" dirty="0">
                <a:latin typeface="B Zar"/>
                <a:ea typeface="Calibri"/>
                <a:cs typeface="B Nazanin"/>
              </a:rPr>
              <a:t>پس</a:t>
            </a:r>
            <a:r>
              <a:rPr lang="ar-SA" b="1" dirty="0">
                <a:solidFill>
                  <a:srgbClr val="000000"/>
                </a:solidFill>
                <a:latin typeface="BMitra"/>
                <a:ea typeface="Calibri"/>
                <a:cs typeface="B Nazanin"/>
              </a:rPr>
              <a:t> </a:t>
            </a:r>
            <a:r>
              <a:rPr lang="ar-SA" b="1" dirty="0">
                <a:latin typeface="B Zar"/>
                <a:ea typeface="Calibri"/>
                <a:cs typeface="B Nazanin"/>
              </a:rPr>
              <a:t>افکار خودکشی وقتی پیش می آید که افراد وضعیت خود را به صورت زیر تجربه می کنند</a:t>
            </a:r>
            <a:r>
              <a:rPr lang="en-US" b="1" dirty="0">
                <a:latin typeface="B Zar"/>
                <a:ea typeface="Calibri"/>
                <a:cs typeface="B Nazanin"/>
              </a:rPr>
              <a:t>:</a:t>
            </a:r>
            <a:r>
              <a:rPr lang="en-US" b="1" dirty="0">
                <a:latin typeface="B Nazanin"/>
                <a:ea typeface="Calibri"/>
                <a:cs typeface="Arial"/>
              </a:rPr>
              <a:t> </a:t>
            </a:r>
            <a:endParaRPr lang="en-US" sz="1600" b="1" dirty="0">
              <a:latin typeface="Calibri"/>
              <a:ea typeface="Calibri"/>
              <a:cs typeface="Arial"/>
            </a:endParaRPr>
          </a:p>
          <a:p>
            <a:pPr marL="0" lvl="0" indent="0" algn="just" rtl="1">
              <a:buNone/>
            </a:pPr>
            <a:r>
              <a:rPr lang="ar-SA" b="1" dirty="0">
                <a:latin typeface="B Zar"/>
                <a:cs typeface="B Nazanin"/>
              </a:rPr>
              <a:t>غیرقابل تحمل- </a:t>
            </a:r>
            <a:r>
              <a:rPr lang="ar-SA" sz="1800" dirty="0">
                <a:latin typeface="B Zar"/>
                <a:cs typeface="B Nazanin"/>
              </a:rPr>
              <a:t>موقعیت</a:t>
            </a:r>
            <a:r>
              <a:rPr lang="en-US" sz="1800" dirty="0">
                <a:latin typeface="B Zar"/>
                <a:cs typeface="B Nazanin"/>
              </a:rPr>
              <a:t> </a:t>
            </a:r>
            <a:r>
              <a:rPr lang="ar-SA" sz="1800" dirty="0">
                <a:latin typeface="B Zar"/>
                <a:cs typeface="B Nazanin"/>
              </a:rPr>
              <a:t>زندگیشان بقدري دردناك است که غیرقابل تحمل به نظر می رسد</a:t>
            </a:r>
            <a:endParaRPr lang="en-US" sz="1800" dirty="0"/>
          </a:p>
          <a:p>
            <a:pPr marL="0" lvl="0" indent="0" algn="just" rtl="1">
              <a:buNone/>
            </a:pPr>
            <a:r>
              <a:rPr lang="ar-SA" sz="1800" b="1" dirty="0">
                <a:latin typeface="B Zar"/>
                <a:cs typeface="B Nazanin"/>
              </a:rPr>
              <a:t>بی پایان </a:t>
            </a:r>
            <a:r>
              <a:rPr lang="ar-SA" sz="1800" dirty="0">
                <a:latin typeface="B Zar"/>
                <a:cs typeface="B Nazanin"/>
              </a:rPr>
              <a:t>- به نظر می رسد که آن همیشه همینطور خواهد بود</a:t>
            </a:r>
            <a:endParaRPr lang="en-US" sz="1800" dirty="0"/>
          </a:p>
          <a:p>
            <a:pPr marL="0" lvl="0" indent="0" algn="just" rtl="1">
              <a:buNone/>
            </a:pPr>
            <a:r>
              <a:rPr lang="ar-SA" sz="1800" b="1" dirty="0">
                <a:latin typeface="B Zar"/>
                <a:cs typeface="B Nazanin"/>
              </a:rPr>
              <a:t>غیرقابل فرار </a:t>
            </a:r>
            <a:r>
              <a:rPr lang="ar-SA" sz="1800" dirty="0">
                <a:latin typeface="B Zar"/>
                <a:cs typeface="B Nazanin"/>
              </a:rPr>
              <a:t>- به نظر می رسد هر کاري انجام دهند هیچ تغییري ایجاد نخواهد شد و تجربه اشان تغییر نخواهد کرد</a:t>
            </a:r>
            <a:r>
              <a:rPr lang="en-US" sz="1800" dirty="0">
                <a:latin typeface="B Zar"/>
                <a:cs typeface="B Nazanin"/>
              </a:rPr>
              <a:t>.</a:t>
            </a:r>
          </a:p>
          <a:p>
            <a:pPr marL="0" marR="0" indent="0" algn="just" rtl="1">
              <a:lnSpc>
                <a:spcPct val="107000"/>
              </a:lnSpc>
              <a:spcBef>
                <a:spcPts val="0"/>
              </a:spcBef>
              <a:spcAft>
                <a:spcPts val="800"/>
              </a:spcAft>
              <a:buNone/>
            </a:pPr>
            <a:r>
              <a:rPr lang="ar-SA" b="1" dirty="0">
                <a:solidFill>
                  <a:srgbClr val="000000"/>
                </a:solidFill>
                <a:latin typeface="Century Schoolbook"/>
                <a:cs typeface="B Nazanin"/>
              </a:rPr>
              <a:t>در چنین شرایط خودکشی نوعی حل مساله ناسالم برای مقابله با موقعیت دردناکی است که فرد نمی تواند ادراکش را از آن موضوع تغییر دهد</a:t>
            </a:r>
            <a:r>
              <a:rPr lang="en-US" b="1" dirty="0">
                <a:solidFill>
                  <a:srgbClr val="000000"/>
                </a:solidFill>
                <a:latin typeface="Century Schoolbook"/>
                <a:cs typeface="B Nazanin"/>
              </a:rPr>
              <a:t>.</a:t>
            </a:r>
            <a:endParaRPr lang="en-US" sz="1600" b="1" dirty="0">
              <a:latin typeface="Calibri"/>
              <a:ea typeface="Calibri"/>
              <a:cs typeface="Arial"/>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rgbClr val="E87D37"/>
                  </a:solidFill>
                  <a:prstDash val="solid"/>
                </a:ln>
                <a:pattFill prst="ltDnDiag">
                  <a:fgClr>
                    <a:srgbClr val="E87D37">
                      <a:lumMod val="60000"/>
                      <a:lumOff val="40000"/>
                    </a:srgbClr>
                  </a:fgClr>
                  <a:bgClr>
                    <a:prstClr val="black"/>
                  </a:bgClr>
                </a:pattFill>
              </a:rPr>
              <a:t>علت خودکشی</a:t>
            </a:r>
          </a:p>
        </p:txBody>
      </p:sp>
    </p:spTree>
    <p:extLst>
      <p:ext uri="{BB962C8B-B14F-4D97-AF65-F5344CB8AC3E}">
        <p14:creationId xmlns:p14="http://schemas.microsoft.com/office/powerpoint/2010/main" val="2715318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703" y="785611"/>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indent="0" algn="ctr" rtl="1">
              <a:buNone/>
            </a:pPr>
            <a:r>
              <a:rPr lang="fa-IR"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B Nazanin" panose="00000400000000000000" pitchFamily="2" charset="-78"/>
              </a:rPr>
              <a:t>آموزش و توانمند سازی جمعیت عمومی در زمینه خودکشی</a:t>
            </a:r>
          </a:p>
        </p:txBody>
      </p:sp>
    </p:spTree>
    <p:extLst>
      <p:ext uri="{BB962C8B-B14F-4D97-AF65-F5344CB8AC3E}">
        <p14:creationId xmlns:p14="http://schemas.microsoft.com/office/powerpoint/2010/main" val="1444548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811370"/>
            <a:ext cx="10071278" cy="6046630"/>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indent="0" algn="just" rtl="1">
              <a:buNone/>
            </a:pPr>
            <a:r>
              <a:rPr lang="fa-IR" dirty="0">
                <a:solidFill>
                  <a:schemeClr val="bg1"/>
                </a:solidFill>
                <a:cs typeface="+mj-cs"/>
              </a:rPr>
              <a:t>همانطور که ذکر شد خودکشی </a:t>
            </a:r>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mj-cs"/>
              </a:rPr>
              <a:t>پدیده پیچیده ای است که علت واحدی ندارد </a:t>
            </a:r>
            <a:r>
              <a:rPr lang="fa-IR" dirty="0">
                <a:solidFill>
                  <a:schemeClr val="bg1"/>
                </a:solidFill>
                <a:cs typeface="+mj-cs"/>
              </a:rPr>
              <a:t>و از تعامل عوامل مختلف حاصل می شود. </a:t>
            </a: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j-cs"/>
              </a:rPr>
              <a:t>این عوامل به دو دسته بزرگ عوامل خطر و محافظت کننده تقسیم بندی می شوند</a:t>
            </a:r>
            <a:r>
              <a:rPr lang="fa-IR" dirty="0">
                <a:solidFill>
                  <a:schemeClr val="bg1"/>
                </a:solidFill>
                <a:cs typeface="+mj-cs"/>
              </a:rPr>
              <a:t>. عوامل خطر، عواملی هستند که احتمال اقدام به خودکشی را افزایش داده و عوامل محافظت کننده عواملی هستند که این احتمال را کاهش می دهند. به خاطر داشته باشید هیچ عامل خطر یا محافظت کننده ای نمی تواند به تنهایی و به شکل مستقل میزان خطر اقدام به خودکشی را تعیین کند. همچنین این عوامل که برخی قابل تغییر و برخی غیرقابل تغییر هستند، قدرت پیش بینی کنندگی یکسانی ندارند و برخی اهمیت بیشتری از بقیه دارند.</a:t>
            </a:r>
            <a:endParaRPr lang="en-US" dirty="0">
              <a:solidFill>
                <a:schemeClr val="bg1"/>
              </a:solidFill>
              <a:cs typeface="+mj-cs"/>
            </a:endParaRPr>
          </a:p>
          <a:p>
            <a:pPr marL="0" indent="0" algn="just" rtl="1">
              <a:buNone/>
            </a:pPr>
            <a:endParaRPr lang="en-US" dirty="0">
              <a:solidFill>
                <a:schemeClr val="bg1"/>
              </a:solidFill>
              <a:cs typeface="+mj-cs"/>
            </a:endParaRPr>
          </a:p>
          <a:p>
            <a:pPr marL="0" indent="0" algn="just" rtl="1">
              <a:buNone/>
            </a:pPr>
            <a:r>
              <a:rPr lang="fa-IR" dirty="0">
                <a:solidFill>
                  <a:schemeClr val="bg1"/>
                </a:solidFill>
                <a:cs typeface="+mj-cs"/>
              </a:rPr>
              <a:t>شناسایی عوامل خطر خودکشی در تصمیم گیری بالینی اهمیت حیاتی دارد. آگاهی نسبت به این عوامل به شناسایی افرادی که در خطر بالایی قرار دارند کمک کرده و پس از آن می توان مداخله پیشگیری را طراحی کرد</a:t>
            </a:r>
          </a:p>
        </p:txBody>
      </p:sp>
      <p:sp>
        <p:nvSpPr>
          <p:cNvPr id="2" name="Rounded Rectangle 1"/>
          <p:cNvSpPr/>
          <p:nvPr/>
        </p:nvSpPr>
        <p:spPr>
          <a:xfrm>
            <a:off x="1146220" y="0"/>
            <a:ext cx="9144000" cy="72121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علت خودکشی</a:t>
            </a:r>
          </a:p>
        </p:txBody>
      </p:sp>
    </p:spTree>
    <p:extLst>
      <p:ext uri="{BB962C8B-B14F-4D97-AF65-F5344CB8AC3E}">
        <p14:creationId xmlns:p14="http://schemas.microsoft.com/office/powerpoint/2010/main" val="437860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811370"/>
            <a:ext cx="10071278" cy="6046630"/>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algn="just" rtl="1">
              <a:lnSpc>
                <a:spcPct val="107000"/>
              </a:lnSpc>
              <a:spcBef>
                <a:spcPts val="0"/>
              </a:spcBef>
              <a:spcAft>
                <a:spcPts val="800"/>
              </a:spcAft>
            </a:pPr>
            <a:r>
              <a:rPr lang="fa-IR" sz="1800" b="1" dirty="0" smtClean="0">
                <a:solidFill>
                  <a:srgbClr val="FF0000"/>
                </a:solidFill>
                <a:latin typeface="Century Schoolbook"/>
                <a:cs typeface="B Nazanin" panose="00000400000000000000" pitchFamily="2" charset="-78"/>
              </a:rPr>
              <a:t>عوامل خطر</a:t>
            </a:r>
          </a:p>
          <a:p>
            <a:pPr marL="0" marR="0" algn="just" rtl="1">
              <a:lnSpc>
                <a:spcPct val="107000"/>
              </a:lnSpc>
              <a:spcBef>
                <a:spcPts val="0"/>
              </a:spcBef>
              <a:spcAft>
                <a:spcPts val="800"/>
              </a:spcAft>
            </a:pPr>
            <a:r>
              <a:rPr lang="ar-SA" sz="1800" b="1" dirty="0" smtClean="0">
                <a:solidFill>
                  <a:srgbClr val="FF0000"/>
                </a:solidFill>
                <a:latin typeface="Century Schoolbook"/>
                <a:cs typeface="B Nazanin" panose="00000400000000000000" pitchFamily="2" charset="-78"/>
              </a:rPr>
              <a:t> </a:t>
            </a:r>
            <a:r>
              <a:rPr lang="ar-SA" sz="1800" b="1" dirty="0">
                <a:solidFill>
                  <a:srgbClr val="FF0000"/>
                </a:solidFill>
                <a:latin typeface="Century Schoolbook"/>
                <a:cs typeface="B Nazanin" panose="00000400000000000000" pitchFamily="2" charset="-78"/>
              </a:rPr>
              <a:t>عوامل جمعیت </a:t>
            </a:r>
            <a:r>
              <a:rPr lang="ar-SA" sz="1800" b="1" dirty="0" smtClean="0">
                <a:solidFill>
                  <a:srgbClr val="FF0000"/>
                </a:solidFill>
                <a:latin typeface="Century Schoolbook"/>
                <a:cs typeface="B Nazanin" panose="00000400000000000000" pitchFamily="2" charset="-78"/>
              </a:rPr>
              <a:t>شناختی</a:t>
            </a:r>
            <a:r>
              <a:rPr lang="fa-IR" sz="1800" b="1" dirty="0" smtClean="0">
                <a:solidFill>
                  <a:srgbClr val="FF0000"/>
                </a:solidFill>
                <a:latin typeface="Century Schoolbook"/>
                <a:cs typeface="B Nazanin" panose="00000400000000000000" pitchFamily="2" charset="-78"/>
              </a:rPr>
              <a:t> ( سن و جنس)</a:t>
            </a:r>
            <a:endParaRPr lang="en-US" b="1" dirty="0">
              <a:solidFill>
                <a:srgbClr val="FF0000"/>
              </a:solidFill>
              <a:latin typeface="Century Schoolbook"/>
              <a:cs typeface="B Nazanin" panose="00000400000000000000" pitchFamily="2" charset="-78"/>
            </a:endParaRPr>
          </a:p>
          <a:p>
            <a:pPr marL="0" marR="0" algn="just" rtl="1">
              <a:lnSpc>
                <a:spcPct val="107000"/>
              </a:lnSpc>
              <a:spcBef>
                <a:spcPts val="0"/>
              </a:spcBef>
              <a:spcAft>
                <a:spcPts val="800"/>
              </a:spcAft>
            </a:pPr>
            <a:r>
              <a:rPr lang="fa-IR" sz="1800" b="1" dirty="0" smtClean="0">
                <a:solidFill>
                  <a:srgbClr val="FF0000"/>
                </a:solidFill>
                <a:latin typeface="Calibri"/>
                <a:ea typeface="Calibri"/>
                <a:cs typeface="B Nazanin" panose="00000400000000000000" pitchFamily="2" charset="-78"/>
              </a:rPr>
              <a:t>2- وجود و سابقه اختلالات روانپزشکی</a:t>
            </a:r>
          </a:p>
          <a:p>
            <a:pPr marL="0" marR="0" algn="just" rtl="1">
              <a:lnSpc>
                <a:spcPct val="107000"/>
              </a:lnSpc>
              <a:spcBef>
                <a:spcPts val="0"/>
              </a:spcBef>
              <a:spcAft>
                <a:spcPts val="800"/>
              </a:spcAft>
            </a:pPr>
            <a:r>
              <a:rPr lang="fa-IR" sz="1800" b="1" dirty="0" smtClean="0">
                <a:solidFill>
                  <a:srgbClr val="FF0000"/>
                </a:solidFill>
                <a:latin typeface="Calibri"/>
                <a:ea typeface="Calibri"/>
                <a:cs typeface="B Nazanin" panose="00000400000000000000" pitchFamily="2" charset="-78"/>
              </a:rPr>
              <a:t>3- سابقه رفتار های خودکشی در فرد و خانواده</a:t>
            </a:r>
          </a:p>
          <a:p>
            <a:pPr marL="0" marR="0" algn="just" rtl="1">
              <a:lnSpc>
                <a:spcPct val="107000"/>
              </a:lnSpc>
              <a:spcBef>
                <a:spcPts val="0"/>
              </a:spcBef>
              <a:spcAft>
                <a:spcPts val="800"/>
              </a:spcAft>
            </a:pPr>
            <a:r>
              <a:rPr lang="fa-IR" sz="1800" b="1" dirty="0" smtClean="0">
                <a:solidFill>
                  <a:srgbClr val="FF0000"/>
                </a:solidFill>
                <a:latin typeface="Calibri"/>
                <a:ea typeface="Calibri"/>
                <a:cs typeface="B Nazanin" panose="00000400000000000000" pitchFamily="2" charset="-78"/>
              </a:rPr>
              <a:t>4- بیماری </a:t>
            </a:r>
            <a:r>
              <a:rPr lang="fa-IR" sz="1800" b="1" dirty="0">
                <a:solidFill>
                  <a:srgbClr val="FF0000"/>
                </a:solidFill>
                <a:latin typeface="Calibri"/>
                <a:ea typeface="Calibri"/>
                <a:cs typeface="B Nazanin" panose="00000400000000000000" pitchFamily="2" charset="-78"/>
              </a:rPr>
              <a:t>های جسمی </a:t>
            </a:r>
            <a:r>
              <a:rPr lang="fa-IR" sz="1200" b="1" dirty="0" smtClean="0">
                <a:solidFill>
                  <a:srgbClr val="FF0000"/>
                </a:solidFill>
                <a:latin typeface="Calibri"/>
                <a:ea typeface="Calibri"/>
                <a:cs typeface="B Nazanin" panose="00000400000000000000" pitchFamily="2" charset="-78"/>
              </a:rPr>
              <a:t>( خصوصا بیماریهای </a:t>
            </a:r>
            <a:r>
              <a:rPr lang="fa-IR" sz="1200" b="1" dirty="0">
                <a:solidFill>
                  <a:srgbClr val="FF0000"/>
                </a:solidFill>
                <a:latin typeface="Calibri"/>
                <a:ea typeface="Calibri"/>
                <a:cs typeface="B Nazanin" panose="00000400000000000000" pitchFamily="2" charset="-78"/>
              </a:rPr>
              <a:t>جسمی که مشكلاتي نظير اختلال در عملکرد، بدشکلی بدنی، وابستگی به دیگران، کاهش بینایی و شنوایی و درد </a:t>
            </a:r>
            <a:r>
              <a:rPr lang="fa-IR" sz="1200" b="1" dirty="0" smtClean="0">
                <a:solidFill>
                  <a:srgbClr val="FF0000"/>
                </a:solidFill>
                <a:latin typeface="Calibri"/>
                <a:ea typeface="Calibri"/>
                <a:cs typeface="B Nazanin" panose="00000400000000000000" pitchFamily="2" charset="-78"/>
              </a:rPr>
              <a:t>مزمن                  به </a:t>
            </a:r>
            <a:r>
              <a:rPr lang="fa-IR" sz="1200" b="1" dirty="0">
                <a:solidFill>
                  <a:srgbClr val="FF0000"/>
                </a:solidFill>
                <a:latin typeface="Calibri"/>
                <a:ea typeface="Calibri"/>
                <a:cs typeface="B Nazanin" panose="00000400000000000000" pitchFamily="2" charset="-78"/>
              </a:rPr>
              <a:t>همراه دارند، خطر خودكشي وجود </a:t>
            </a:r>
            <a:r>
              <a:rPr lang="fa-IR" sz="1200" b="1" dirty="0" smtClean="0">
                <a:solidFill>
                  <a:srgbClr val="FF0000"/>
                </a:solidFill>
                <a:latin typeface="Calibri"/>
                <a:ea typeface="Calibri"/>
                <a:cs typeface="B Nazanin" panose="00000400000000000000" pitchFamily="2" charset="-78"/>
              </a:rPr>
              <a:t>دارد) </a:t>
            </a:r>
          </a:p>
          <a:p>
            <a:pPr marL="0" marR="0" algn="just" rtl="1">
              <a:lnSpc>
                <a:spcPct val="107000"/>
              </a:lnSpc>
              <a:spcBef>
                <a:spcPts val="0"/>
              </a:spcBef>
              <a:spcAft>
                <a:spcPts val="800"/>
              </a:spcAft>
            </a:pPr>
            <a:r>
              <a:rPr lang="fa-IR" sz="1800" b="1" dirty="0" smtClean="0">
                <a:solidFill>
                  <a:srgbClr val="FF0000"/>
                </a:solidFill>
                <a:latin typeface="Calibri"/>
                <a:ea typeface="Calibri"/>
                <a:cs typeface="B Nazanin" panose="00000400000000000000" pitchFamily="2" charset="-78"/>
              </a:rPr>
              <a:t>5- عوامل خطر اجتماعی و موقعیتی</a:t>
            </a:r>
          </a:p>
          <a:p>
            <a:pPr marL="0" marR="0" algn="just" rtl="1">
              <a:lnSpc>
                <a:spcPct val="107000"/>
              </a:lnSpc>
              <a:spcBef>
                <a:spcPts val="0"/>
              </a:spcBef>
              <a:spcAft>
                <a:spcPts val="800"/>
              </a:spcAft>
            </a:pPr>
            <a:r>
              <a:rPr lang="fa-IR" sz="1800" b="1" dirty="0" smtClean="0">
                <a:solidFill>
                  <a:srgbClr val="00B050"/>
                </a:solidFill>
                <a:latin typeface="Calibri"/>
                <a:ea typeface="Calibri"/>
                <a:cs typeface="B Nazanin" panose="00000400000000000000" pitchFamily="2" charset="-78"/>
              </a:rPr>
              <a:t>عوامل محافظت کننده</a:t>
            </a:r>
          </a:p>
          <a:p>
            <a:pPr marL="0" marR="0" algn="just" rtl="1">
              <a:lnSpc>
                <a:spcPct val="107000"/>
              </a:lnSpc>
              <a:spcBef>
                <a:spcPts val="0"/>
              </a:spcBef>
              <a:spcAft>
                <a:spcPts val="800"/>
              </a:spcAft>
            </a:pPr>
            <a:r>
              <a:rPr lang="fa-IR" sz="1800" b="1" dirty="0" smtClean="0">
                <a:solidFill>
                  <a:srgbClr val="00B050"/>
                </a:solidFill>
                <a:latin typeface="Calibri"/>
                <a:ea typeface="Calibri"/>
                <a:cs typeface="B Nazanin" panose="00000400000000000000" pitchFamily="2" charset="-78"/>
              </a:rPr>
              <a:t>1-عوامل </a:t>
            </a:r>
            <a:r>
              <a:rPr lang="fa-IR" sz="1800" b="1" dirty="0">
                <a:solidFill>
                  <a:srgbClr val="00B050"/>
                </a:solidFill>
                <a:latin typeface="Calibri"/>
                <a:ea typeface="Calibri"/>
                <a:cs typeface="B Nazanin" panose="00000400000000000000" pitchFamily="2" charset="-78"/>
              </a:rPr>
              <a:t>محافظت کننده فردی: حس توانمندی، مهارت های بین فردی موثر، مهارت حل مساله منطقی، مهارت مقابله سالم و موثر با مشکلات زندگی، خوش بینی و امید به آینده و وجود حس هدفمندی، وجود وابستگی های </a:t>
            </a:r>
            <a:r>
              <a:rPr lang="fa-IR" sz="1800" b="1" dirty="0" smtClean="0">
                <a:solidFill>
                  <a:srgbClr val="00B050"/>
                </a:solidFill>
                <a:latin typeface="Calibri"/>
                <a:ea typeface="Calibri"/>
                <a:cs typeface="B Nazanin" panose="00000400000000000000" pitchFamily="2" charset="-78"/>
              </a:rPr>
              <a:t>مذهبی</a:t>
            </a:r>
          </a:p>
          <a:p>
            <a:pPr marL="0" marR="0" algn="just" rtl="1">
              <a:lnSpc>
                <a:spcPct val="107000"/>
              </a:lnSpc>
              <a:spcBef>
                <a:spcPts val="0"/>
              </a:spcBef>
              <a:spcAft>
                <a:spcPts val="800"/>
              </a:spcAft>
            </a:pPr>
            <a:r>
              <a:rPr lang="fa-IR" sz="1800" b="1" dirty="0" smtClean="0">
                <a:solidFill>
                  <a:srgbClr val="00B050"/>
                </a:solidFill>
                <a:latin typeface="Calibri"/>
                <a:ea typeface="Calibri"/>
                <a:cs typeface="B Nazanin" panose="00000400000000000000" pitchFamily="2" charset="-78"/>
              </a:rPr>
              <a:t>2- </a:t>
            </a:r>
            <a:r>
              <a:rPr lang="fa-IR" sz="1800" b="1" dirty="0">
                <a:solidFill>
                  <a:srgbClr val="00B050"/>
                </a:solidFill>
                <a:latin typeface="Calibri"/>
                <a:ea typeface="Calibri"/>
                <a:cs typeface="B Nazanin" panose="00000400000000000000" pitchFamily="2" charset="-78"/>
              </a:rPr>
              <a:t>عوامل محافظت کننده خانوادگی: حس مسئولیت نسبت به خانواده، روابط خانوادگی گرم و مثبت، برخورداری از حمایت </a:t>
            </a:r>
            <a:r>
              <a:rPr lang="fa-IR" sz="1800" b="1" dirty="0" smtClean="0">
                <a:solidFill>
                  <a:srgbClr val="00B050"/>
                </a:solidFill>
                <a:latin typeface="Calibri"/>
                <a:ea typeface="Calibri"/>
                <a:cs typeface="B Nazanin" panose="00000400000000000000" pitchFamily="2" charset="-78"/>
              </a:rPr>
              <a:t>خانوادگی</a:t>
            </a:r>
            <a:endParaRPr lang="fa-IR" sz="1800" b="1" dirty="0">
              <a:solidFill>
                <a:srgbClr val="00B050"/>
              </a:solidFill>
              <a:latin typeface="Calibri"/>
              <a:ea typeface="Calibri"/>
              <a:cs typeface="B Nazanin" panose="00000400000000000000" pitchFamily="2" charset="-78"/>
            </a:endParaRPr>
          </a:p>
          <a:p>
            <a:pPr marL="0" marR="0" algn="just" rtl="1">
              <a:lnSpc>
                <a:spcPct val="107000"/>
              </a:lnSpc>
              <a:spcBef>
                <a:spcPts val="0"/>
              </a:spcBef>
              <a:spcAft>
                <a:spcPts val="800"/>
              </a:spcAft>
            </a:pPr>
            <a:r>
              <a:rPr lang="fa-IR" sz="1800" b="1" dirty="0" smtClean="0">
                <a:solidFill>
                  <a:srgbClr val="00B050"/>
                </a:solidFill>
                <a:latin typeface="Calibri"/>
                <a:ea typeface="Calibri"/>
                <a:cs typeface="B Nazanin" panose="00000400000000000000" pitchFamily="2" charset="-78"/>
              </a:rPr>
              <a:t>3- </a:t>
            </a:r>
            <a:r>
              <a:rPr lang="fa-IR" sz="1800" b="1" dirty="0">
                <a:solidFill>
                  <a:srgbClr val="00B050"/>
                </a:solidFill>
                <a:latin typeface="Calibri"/>
                <a:ea typeface="Calibri"/>
                <a:cs typeface="B Nazanin" panose="00000400000000000000" pitchFamily="2" charset="-78"/>
              </a:rPr>
              <a:t>عوامل محافظت کننده اجتماعی: وجود شبکه حمایت اجتماعی قوی (دوستان ، همکاران و...) درگیری و مشارکت در اجتماع، زندگی اجتماعی رضایت بخش، محیط کاری حمایتی و رضایت بخش، دسترسی به خدمات بهداشت </a:t>
            </a:r>
            <a:r>
              <a:rPr lang="fa-IR" sz="1800" b="1" dirty="0" smtClean="0">
                <a:solidFill>
                  <a:srgbClr val="00B050"/>
                </a:solidFill>
                <a:latin typeface="Calibri"/>
                <a:ea typeface="Calibri"/>
                <a:cs typeface="B Nazanin" panose="00000400000000000000" pitchFamily="2" charset="-78"/>
              </a:rPr>
              <a:t>روان</a:t>
            </a:r>
            <a:endParaRPr lang="fa-IR" sz="1800" b="1" dirty="0">
              <a:solidFill>
                <a:srgbClr val="00B050"/>
              </a:solidFill>
              <a:latin typeface="Calibri"/>
              <a:ea typeface="Calibri"/>
              <a:cs typeface="B Nazanin" panose="00000400000000000000" pitchFamily="2" charset="-78"/>
            </a:endParaRPr>
          </a:p>
        </p:txBody>
      </p:sp>
      <p:sp>
        <p:nvSpPr>
          <p:cNvPr id="2" name="Rounded Rectangle 1"/>
          <p:cNvSpPr/>
          <p:nvPr/>
        </p:nvSpPr>
        <p:spPr>
          <a:xfrm>
            <a:off x="1146220" y="0"/>
            <a:ext cx="9144000" cy="72121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rgbClr val="E87D37"/>
                  </a:solidFill>
                  <a:prstDash val="solid"/>
                </a:ln>
                <a:pattFill prst="ltDnDiag">
                  <a:fgClr>
                    <a:srgbClr val="E87D37">
                      <a:lumMod val="60000"/>
                      <a:lumOff val="40000"/>
                    </a:srgbClr>
                  </a:fgClr>
                  <a:bgClr>
                    <a:prstClr val="black"/>
                  </a:bgClr>
                </a:pattFill>
              </a:rPr>
              <a:t>عوامل </a:t>
            </a:r>
            <a:r>
              <a:rPr lang="fa-IR" sz="2400" b="1" dirty="0" smtClean="0">
                <a:ln w="12700">
                  <a:solidFill>
                    <a:srgbClr val="E87D37"/>
                  </a:solidFill>
                  <a:prstDash val="solid"/>
                </a:ln>
                <a:pattFill prst="ltDnDiag">
                  <a:fgClr>
                    <a:srgbClr val="E87D37">
                      <a:lumMod val="60000"/>
                      <a:lumOff val="40000"/>
                    </a:srgbClr>
                  </a:fgClr>
                  <a:bgClr>
                    <a:prstClr val="black"/>
                  </a:bgClr>
                </a:pattFill>
              </a:rPr>
              <a:t>خطر و محافظت کننده </a:t>
            </a:r>
            <a:endParaRPr lang="fa-IR" sz="2400" b="1" dirty="0">
              <a:ln w="12700">
                <a:solidFill>
                  <a:srgbClr val="E87D37"/>
                </a:solidFill>
                <a:prstDash val="solid"/>
              </a:ln>
              <a:pattFill prst="ltDnDiag">
                <a:fgClr>
                  <a:srgbClr val="E87D37">
                    <a:lumMod val="60000"/>
                    <a:lumOff val="40000"/>
                  </a:srgbClr>
                </a:fgClr>
                <a:bgClr>
                  <a:prstClr val="black"/>
                </a:bgClr>
              </a:pattFill>
            </a:endParaRPr>
          </a:p>
        </p:txBody>
      </p:sp>
    </p:spTree>
    <p:extLst>
      <p:ext uri="{BB962C8B-B14F-4D97-AF65-F5344CB8AC3E}">
        <p14:creationId xmlns:p14="http://schemas.microsoft.com/office/powerpoint/2010/main" val="538896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917387"/>
            <a:ext cx="10071278" cy="5850460"/>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indent="0" algn="just" rtl="1">
              <a:lnSpc>
                <a:spcPct val="107000"/>
              </a:lnSpc>
              <a:spcBef>
                <a:spcPts val="0"/>
              </a:spcBef>
              <a:spcAft>
                <a:spcPts val="800"/>
              </a:spcAft>
              <a:buNone/>
            </a:pPr>
            <a:r>
              <a:rPr lang="fa-IR" sz="1800" dirty="0">
                <a:latin typeface="Calibri"/>
                <a:ea typeface="Calibri"/>
                <a:cs typeface="+mj-cs"/>
              </a:rPr>
              <a:t>خودکشی یک سری علایم هشدار دهنده اولیه دارد که اگر به موقع تشخیص داده شوند می توان از اقدام به خودکشی پیشگیری کرد.</a:t>
            </a: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بی توجهی به رفاه شخصی</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کاهش پیشرفت تحصیلی یا عملکرد شغلی</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تغییر الگوی خواب و خوراک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تغییر الگوی تعاملات اجتماعی مانند انزوا و کناره گیری از خانواده، دوستان و اجتماع</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بی علاقگی و بی توجهی به احساس دیگران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اشتغال ذهنی با موضوعات مرگ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بهبود ناگهانی خلق بعد از یک دوره افسردگی</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تلاش برای رتق و فتق امور شخصی</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نومیدی، خشم ، اضطراب یا احساس به بن بست رسیدن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سوء مصرف الکل و مواد یا افزایش آن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dirty="0">
                <a:effectLst/>
                <a:latin typeface="B Zar" panose="00000400000000000000" pitchFamily="2" charset="-78"/>
                <a:ea typeface="Calibri" panose="020F0502020204030204" pitchFamily="34" charset="0"/>
                <a:cs typeface="B Nazanin" panose="00000400000000000000" pitchFamily="2" charset="-78"/>
              </a:rPr>
              <a:t>رفتار های خطرناک یا انجام رفتارها ی پرخطر</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Rounded Rectangle 1"/>
          <p:cNvSpPr/>
          <p:nvPr/>
        </p:nvSpPr>
        <p:spPr>
          <a:xfrm>
            <a:off x="1146220" y="90153"/>
            <a:ext cx="9144000" cy="72121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rgbClr val="E87D37"/>
                  </a:solidFill>
                  <a:prstDash val="solid"/>
                </a:ln>
                <a:pattFill prst="ltDnDiag">
                  <a:fgClr>
                    <a:srgbClr val="E87D37">
                      <a:lumMod val="60000"/>
                      <a:lumOff val="40000"/>
                    </a:srgbClr>
                  </a:fgClr>
                  <a:bgClr>
                    <a:prstClr val="black"/>
                  </a:bgClr>
                </a:pattFill>
              </a:rPr>
              <a:t> علایم هشدار دهنده خودکشی</a:t>
            </a:r>
          </a:p>
        </p:txBody>
      </p:sp>
    </p:spTree>
    <p:extLst>
      <p:ext uri="{BB962C8B-B14F-4D97-AF65-F5344CB8AC3E}">
        <p14:creationId xmlns:p14="http://schemas.microsoft.com/office/powerpoint/2010/main" val="1766779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917387"/>
            <a:ext cx="10071278" cy="5850460"/>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indent="0" algn="just" rtl="1">
              <a:lnSpc>
                <a:spcPct val="107000"/>
              </a:lnSpc>
              <a:spcBef>
                <a:spcPts val="0"/>
              </a:spcBef>
              <a:spcAft>
                <a:spcPts val="0"/>
              </a:spcAft>
              <a:buNone/>
            </a:pPr>
            <a:r>
              <a:rPr lang="fa-IR" sz="2000" dirty="0">
                <a:effectLst/>
                <a:latin typeface="B Zar" panose="00000400000000000000" pitchFamily="2" charset="-78"/>
                <a:ea typeface="Calibri" panose="020F0502020204030204" pitchFamily="34" charset="0"/>
                <a:cs typeface="+mj-cs"/>
              </a:rPr>
              <a:t>علاوه بر نشانه های فوق، یک سری علائم هشدار دهنده </a:t>
            </a:r>
            <a:r>
              <a:rPr lang="fa-IR" sz="2000" u="sng" dirty="0">
                <a:effectLst/>
                <a:latin typeface="B Zar" panose="00000400000000000000" pitchFamily="2" charset="-78"/>
                <a:ea typeface="Calibri" panose="020F0502020204030204" pitchFamily="34" charset="0"/>
                <a:cs typeface="+mj-cs"/>
              </a:rPr>
              <a:t>خطر حاد خودکشی</a:t>
            </a:r>
            <a:r>
              <a:rPr lang="fa-IR" sz="2000" dirty="0">
                <a:effectLst/>
                <a:latin typeface="B Zar" panose="00000400000000000000" pitchFamily="2" charset="-78"/>
                <a:ea typeface="Calibri" panose="020F0502020204030204" pitchFamily="34" charset="0"/>
                <a:cs typeface="+mj-cs"/>
              </a:rPr>
              <a:t> نیز وجود دارد که خانواده باید درصورت مشاهده هر یک از آنها ، فورا و بدون فوت وقت از یک پزشک یا روان پزشک کمک بگیرید</a:t>
            </a:r>
            <a:r>
              <a:rPr lang="en-US" sz="2000" dirty="0">
                <a:effectLst/>
                <a:latin typeface="B Zar" panose="00000400000000000000" pitchFamily="2" charset="-78"/>
                <a:ea typeface="Calibri" panose="020F0502020204030204" pitchFamily="34" charset="0"/>
                <a:cs typeface="+mj-cs"/>
              </a:rPr>
              <a:t>.</a:t>
            </a:r>
            <a:endParaRPr lang="fa-IR" sz="2000" dirty="0">
              <a:effectLst/>
              <a:latin typeface="B Zar" panose="00000400000000000000" pitchFamily="2" charset="-78"/>
              <a:ea typeface="Calibri" panose="020F0502020204030204" pitchFamily="34" charset="0"/>
              <a:cs typeface="+mj-cs"/>
            </a:endParaRPr>
          </a:p>
          <a:p>
            <a:pPr marL="0" marR="0" indent="0" algn="just" rtl="1">
              <a:lnSpc>
                <a:spcPct val="107000"/>
              </a:lnSpc>
              <a:spcBef>
                <a:spcPts val="0"/>
              </a:spcBef>
              <a:spcAft>
                <a:spcPts val="0"/>
              </a:spcAft>
              <a:buNone/>
            </a:pPr>
            <a:endParaRPr lang="fa-IR" dirty="0">
              <a:latin typeface="Calibri" panose="020F0502020204030204" pitchFamily="34" charset="0"/>
              <a:ea typeface="Calibri" panose="020F0502020204030204" pitchFamily="34" charset="0"/>
              <a:cs typeface="+mj-cs"/>
            </a:endParaRPr>
          </a:p>
          <a:p>
            <a:pPr marR="0" algn="just" rtl="1">
              <a:lnSpc>
                <a:spcPct val="107000"/>
              </a:lnSpc>
              <a:spcBef>
                <a:spcPts val="0"/>
              </a:spcBef>
              <a:spcAft>
                <a:spcPts val="0"/>
              </a:spcAft>
              <a:buFont typeface="Wingdings" panose="05000000000000000000" pitchFamily="2" charset="2"/>
              <a:buChar char="ü"/>
            </a:pPr>
            <a:r>
              <a:rPr lang="fa-IR" sz="1800" dirty="0">
                <a:effectLst/>
                <a:latin typeface="Calibri" panose="020F0502020204030204" pitchFamily="34" charset="0"/>
                <a:ea typeface="Calibri" panose="020F0502020204030204" pitchFamily="34" charset="0"/>
                <a:cs typeface="+mj-cs"/>
              </a:rPr>
              <a:t>تهدید به صدمه زدن یا کشتن خود یا صحبت در مورد آن</a:t>
            </a:r>
          </a:p>
          <a:p>
            <a:pPr marR="0" algn="just" rtl="1">
              <a:lnSpc>
                <a:spcPct val="107000"/>
              </a:lnSpc>
              <a:spcBef>
                <a:spcPts val="0"/>
              </a:spcBef>
              <a:spcAft>
                <a:spcPts val="0"/>
              </a:spcAft>
              <a:buFont typeface="Wingdings" panose="05000000000000000000" pitchFamily="2" charset="2"/>
              <a:buChar char="ü"/>
            </a:pPr>
            <a:r>
              <a:rPr lang="fa-IR" sz="1800" dirty="0">
                <a:effectLst/>
                <a:latin typeface="Calibri" panose="020F0502020204030204" pitchFamily="34" charset="0"/>
                <a:ea typeface="Calibri" panose="020F0502020204030204" pitchFamily="34" charset="0"/>
                <a:cs typeface="+mj-cs"/>
              </a:rPr>
              <a:t>تهیه وسایل خودکشی مانند اسلحه، قرص و یا درصدد تهیه آن بودن</a:t>
            </a:r>
          </a:p>
          <a:p>
            <a:pPr marR="0" algn="just" rtl="1">
              <a:lnSpc>
                <a:spcPct val="107000"/>
              </a:lnSpc>
              <a:spcBef>
                <a:spcPts val="0"/>
              </a:spcBef>
              <a:spcAft>
                <a:spcPts val="0"/>
              </a:spcAft>
              <a:buFont typeface="Wingdings" panose="05000000000000000000" pitchFamily="2" charset="2"/>
              <a:buChar char="ü"/>
            </a:pPr>
            <a:r>
              <a:rPr lang="fa-IR" sz="1800" dirty="0">
                <a:effectLst/>
                <a:latin typeface="Calibri" panose="020F0502020204030204" pitchFamily="34" charset="0"/>
                <a:ea typeface="Calibri" panose="020F0502020204030204" pitchFamily="34" charset="0"/>
                <a:cs typeface="+mj-cs"/>
              </a:rPr>
              <a:t>نوشتن یادداشت خودکشی و یا وصیت نامه</a:t>
            </a:r>
          </a:p>
          <a:p>
            <a:pPr marR="0" algn="just" rtl="1">
              <a:lnSpc>
                <a:spcPct val="107000"/>
              </a:lnSpc>
              <a:spcBef>
                <a:spcPts val="0"/>
              </a:spcBef>
              <a:spcAft>
                <a:spcPts val="0"/>
              </a:spcAft>
              <a:buFont typeface="Wingdings" panose="05000000000000000000" pitchFamily="2" charset="2"/>
              <a:buChar char="ü"/>
            </a:pPr>
            <a:r>
              <a:rPr lang="fa-IR" sz="1800" dirty="0">
                <a:effectLst/>
                <a:latin typeface="Calibri" panose="020F0502020204030204" pitchFamily="34" charset="0"/>
                <a:ea typeface="Calibri" panose="020F0502020204030204" pitchFamily="34" charset="0"/>
                <a:cs typeface="+mj-cs"/>
              </a:rPr>
              <a:t>اضطراب و بیقراری شدید</a:t>
            </a:r>
          </a:p>
          <a:p>
            <a:pPr marR="0" algn="just" rtl="1">
              <a:lnSpc>
                <a:spcPct val="107000"/>
              </a:lnSpc>
              <a:spcBef>
                <a:spcPts val="0"/>
              </a:spcBef>
              <a:spcAft>
                <a:spcPts val="0"/>
              </a:spcAft>
              <a:buFont typeface="Wingdings" panose="05000000000000000000" pitchFamily="2" charset="2"/>
              <a:buChar char="ü"/>
            </a:pPr>
            <a:r>
              <a:rPr lang="fa-IR" sz="1800" dirty="0">
                <a:effectLst/>
                <a:latin typeface="Calibri" panose="020F0502020204030204" pitchFamily="34" charset="0"/>
                <a:ea typeface="Calibri" panose="020F0502020204030204" pitchFamily="34" charset="0"/>
                <a:cs typeface="+mj-cs"/>
              </a:rPr>
              <a:t>خشم یا کینه جویی و حس انتقام زیاد و کنترل نشده</a:t>
            </a:r>
          </a:p>
          <a:p>
            <a:pPr marL="0" marR="0" indent="0" algn="just" rtl="1">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Rounded Rectangle 1"/>
          <p:cNvSpPr/>
          <p:nvPr/>
        </p:nvSpPr>
        <p:spPr>
          <a:xfrm>
            <a:off x="1146220" y="90153"/>
            <a:ext cx="9144000" cy="72121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rgbClr val="E87D37"/>
                  </a:solidFill>
                  <a:prstDash val="solid"/>
                </a:ln>
                <a:pattFill prst="ltDnDiag">
                  <a:fgClr>
                    <a:srgbClr val="E87D37">
                      <a:lumMod val="60000"/>
                      <a:lumOff val="40000"/>
                    </a:srgbClr>
                  </a:fgClr>
                  <a:bgClr>
                    <a:prstClr val="black"/>
                  </a:bgClr>
                </a:pattFill>
              </a:rPr>
              <a:t> علایم هشدار دهنده خودکشی</a:t>
            </a:r>
          </a:p>
        </p:txBody>
      </p:sp>
    </p:spTree>
    <p:extLst>
      <p:ext uri="{BB962C8B-B14F-4D97-AF65-F5344CB8AC3E}">
        <p14:creationId xmlns:p14="http://schemas.microsoft.com/office/powerpoint/2010/main" val="360163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solidFill>
                  <a:srgbClr val="000000"/>
                </a:solidFill>
                <a:latin typeface="B Nazanin,Bold"/>
              </a:rPr>
              <a:t>با افراد در معرض خطر خودکشی چگونه برخورد کنیم؟</a:t>
            </a:r>
          </a:p>
          <a:p>
            <a:pPr algn="r" rtl="1"/>
            <a:r>
              <a:rPr lang="fa-IR" sz="1800" b="1" dirty="0">
                <a:solidFill>
                  <a:srgbClr val="000000"/>
                </a:solidFill>
                <a:latin typeface="B Nazanin,Bold"/>
              </a:rPr>
              <a:t>برنامه </a:t>
            </a:r>
            <a:r>
              <a:rPr lang="fa-IR" sz="1800" b="1" dirty="0">
                <a:solidFill>
                  <a:srgbClr val="FF0000"/>
                </a:solidFill>
                <a:latin typeface="B Nazanin,Bold"/>
              </a:rPr>
              <a:t>بتا </a:t>
            </a:r>
            <a:r>
              <a:rPr lang="fa-IR" sz="1800" b="1" dirty="0">
                <a:solidFill>
                  <a:srgbClr val="000000"/>
                </a:solidFill>
                <a:latin typeface="B Nazanin,Bold"/>
              </a:rPr>
              <a:t>را اجرا میکنیم: </a:t>
            </a:r>
            <a:endParaRPr lang="fa-IR" sz="1800" b="1" dirty="0" smtClean="0">
              <a:solidFill>
                <a:srgbClr val="000000"/>
              </a:solidFill>
              <a:latin typeface="B Nazanin,Bold"/>
            </a:endParaRPr>
          </a:p>
          <a:p>
            <a:pPr algn="r" rtl="1"/>
            <a:r>
              <a:rPr lang="fa-IR" sz="1800" b="1" dirty="0" smtClean="0">
                <a:solidFill>
                  <a:srgbClr val="FF0000"/>
                </a:solidFill>
                <a:latin typeface="B Nazanin,Bold"/>
              </a:rPr>
              <a:t>ب </a:t>
            </a:r>
            <a:r>
              <a:rPr lang="fa-IR" sz="1800" b="1" dirty="0">
                <a:solidFill>
                  <a:srgbClr val="000000"/>
                </a:solidFill>
                <a:latin typeface="B Nazanin,Bold"/>
              </a:rPr>
              <a:t>بشنویم </a:t>
            </a:r>
            <a:endParaRPr lang="fa-IR" sz="1800" b="1" dirty="0" smtClean="0">
              <a:solidFill>
                <a:srgbClr val="000000"/>
              </a:solidFill>
              <a:latin typeface="B Nazanin,Bold"/>
            </a:endParaRPr>
          </a:p>
          <a:p>
            <a:pPr algn="r" rtl="1"/>
            <a:r>
              <a:rPr lang="fa-IR" sz="1800" b="1" dirty="0" smtClean="0">
                <a:solidFill>
                  <a:srgbClr val="FF0000"/>
                </a:solidFill>
                <a:latin typeface="B Nazanin,Bold"/>
              </a:rPr>
              <a:t>ب </a:t>
            </a:r>
            <a:r>
              <a:rPr lang="fa-IR" sz="1800" b="1" dirty="0">
                <a:solidFill>
                  <a:srgbClr val="000000"/>
                </a:solidFill>
                <a:latin typeface="B Nazanin,Bold"/>
              </a:rPr>
              <a:t>بپرسیم </a:t>
            </a:r>
            <a:endParaRPr lang="fa-IR" sz="1800" b="1" dirty="0" smtClean="0">
              <a:solidFill>
                <a:srgbClr val="000000"/>
              </a:solidFill>
              <a:latin typeface="B Nazanin,Bold"/>
            </a:endParaRPr>
          </a:p>
          <a:p>
            <a:pPr algn="r" rtl="1"/>
            <a:r>
              <a:rPr lang="fa-IR" sz="1800" b="1" dirty="0" smtClean="0">
                <a:solidFill>
                  <a:srgbClr val="FF0000"/>
                </a:solidFill>
                <a:latin typeface="B Nazanin,Bold"/>
              </a:rPr>
              <a:t>ت </a:t>
            </a:r>
            <a:r>
              <a:rPr lang="fa-IR" sz="1800" b="1" dirty="0">
                <a:solidFill>
                  <a:srgbClr val="000000"/>
                </a:solidFill>
                <a:latin typeface="B Nazanin,Bold"/>
              </a:rPr>
              <a:t>ترغیب کنیم </a:t>
            </a:r>
            <a:endParaRPr lang="fa-IR" sz="1800" b="1" dirty="0" smtClean="0">
              <a:solidFill>
                <a:srgbClr val="000000"/>
              </a:solidFill>
              <a:latin typeface="B Nazanin,Bold"/>
            </a:endParaRPr>
          </a:p>
          <a:p>
            <a:pPr algn="r" rtl="1"/>
            <a:r>
              <a:rPr lang="fa-IR" sz="1800" b="1" dirty="0" smtClean="0">
                <a:solidFill>
                  <a:srgbClr val="FF0000"/>
                </a:solidFill>
                <a:latin typeface="B Nazanin,Bold"/>
              </a:rPr>
              <a:t>ا </a:t>
            </a:r>
            <a:r>
              <a:rPr lang="fa-IR" sz="1800" b="1" dirty="0">
                <a:solidFill>
                  <a:srgbClr val="000000"/>
                </a:solidFill>
                <a:latin typeface="B Nazanin,Bold"/>
              </a:rPr>
              <a:t>ارجاع </a:t>
            </a:r>
            <a:r>
              <a:rPr lang="fa-IR" sz="1800" b="1" dirty="0" smtClean="0">
                <a:solidFill>
                  <a:srgbClr val="000000"/>
                </a:solidFill>
                <a:latin typeface="B Nazanin,Bold"/>
              </a:rPr>
              <a:t>دهیم</a:t>
            </a:r>
            <a:endParaRPr lang="fa-IR" sz="1200" dirty="0">
              <a:solidFill>
                <a:srgbClr val="000000"/>
              </a:solidFill>
              <a:latin typeface="Calibri" panose="020F0502020204030204" pitchFamily="34" charset="0"/>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atin typeface="B Nazanin,Bold"/>
              </a:rPr>
              <a:t>با افراد در معرض خطر خودکشی چگونه برخورد کنیم؟</a:t>
            </a:r>
            <a:endParaRPr lang="fa-IR" sz="2000" b="1" dirty="0">
              <a:ln w="12700">
                <a:solidFill>
                  <a:srgbClr val="E87D37"/>
                </a:solidFill>
                <a:prstDash val="solid"/>
              </a:ln>
              <a:pattFill prst="ltDnDiag">
                <a:fgClr>
                  <a:srgbClr val="E87D37">
                    <a:lumMod val="60000"/>
                    <a:lumOff val="40000"/>
                  </a:srgbClr>
                </a:fgClr>
                <a:bgClr>
                  <a:prstClr val="black"/>
                </a:bgClr>
              </a:pattFill>
            </a:endParaRPr>
          </a:p>
        </p:txBody>
      </p:sp>
    </p:spTree>
    <p:extLst>
      <p:ext uri="{BB962C8B-B14F-4D97-AF65-F5344CB8AC3E}">
        <p14:creationId xmlns:p14="http://schemas.microsoft.com/office/powerpoint/2010/main" val="1975412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solidFill>
                  <a:srgbClr val="000000"/>
                </a:solidFill>
                <a:latin typeface="B Nazanin,Bold"/>
              </a:rPr>
              <a:t>افکار و احساسات افرادی که در مورد خودکشی حرف میزنند را بدون قضاوت </a:t>
            </a:r>
            <a:r>
              <a:rPr lang="fa-IR" sz="1800" b="1" dirty="0">
                <a:solidFill>
                  <a:srgbClr val="FF0000"/>
                </a:solidFill>
                <a:latin typeface="B Nazanin,Bold"/>
              </a:rPr>
              <a:t>بشنویم</a:t>
            </a:r>
          </a:p>
          <a:p>
            <a:pPr algn="r" rtl="1"/>
            <a:r>
              <a:rPr lang="fa-IR" sz="1800" b="1" dirty="0" smtClean="0">
                <a:solidFill>
                  <a:srgbClr val="FF0000"/>
                </a:solidFill>
                <a:latin typeface="B Nazanin,Bold"/>
              </a:rPr>
              <a:t>(ب)</a:t>
            </a:r>
          </a:p>
          <a:p>
            <a:pPr algn="just" rtl="1"/>
            <a:r>
              <a:rPr lang="fa-IR" sz="1800" dirty="0"/>
              <a:t>برخی افراد در معرض خطر خودکشی و بحران خودکشی به </a:t>
            </a:r>
            <a:r>
              <a:rPr lang="fa-IR" sz="1800" b="1" dirty="0"/>
              <a:t>شکل کلامی </a:t>
            </a:r>
            <a:r>
              <a:rPr lang="fa-IR" sz="1800" b="1" dirty="0" smtClean="0"/>
              <a:t>(مستقیم </a:t>
            </a:r>
            <a:r>
              <a:rPr lang="fa-IR" sz="1800" b="1" dirty="0"/>
              <a:t>و غیر </a:t>
            </a:r>
            <a:r>
              <a:rPr lang="fa-IR" sz="1800" b="1" dirty="0" smtClean="0"/>
              <a:t>مستقیم) </a:t>
            </a:r>
            <a:r>
              <a:rPr lang="fa-IR" sz="1800" dirty="0"/>
              <a:t>در </a:t>
            </a:r>
            <a:r>
              <a:rPr lang="fa-IR" sz="1800" dirty="0" smtClean="0"/>
              <a:t>مورد خودکشی </a:t>
            </a:r>
            <a:r>
              <a:rPr lang="fa-IR" sz="1800" dirty="0"/>
              <a:t>صحبت میکنند. افکار فرد تبدیل به نشانه های کلامی شده و معمولا به اشکال زیر بیان میشود</a:t>
            </a:r>
            <a:r>
              <a:rPr lang="fa-IR" sz="1800" dirty="0" smtClean="0"/>
              <a:t>:</a:t>
            </a:r>
          </a:p>
          <a:p>
            <a:pPr algn="r" rtl="1"/>
            <a:r>
              <a:rPr lang="fa-IR" sz="1800" dirty="0"/>
              <a:t>خسته شدم... </a:t>
            </a:r>
            <a:r>
              <a:rPr lang="fa-IR" sz="1800" dirty="0" smtClean="0"/>
              <a:t>(غیر مستقیم)</a:t>
            </a:r>
            <a:endParaRPr lang="fa-IR" sz="1800" dirty="0"/>
          </a:p>
          <a:p>
            <a:pPr algn="r" rtl="1"/>
            <a:r>
              <a:rPr lang="fa-IR" sz="1800" dirty="0"/>
              <a:t>زندگی ارزش زندگی کردن ندارد </a:t>
            </a:r>
            <a:r>
              <a:rPr lang="fa-IR" sz="1800" dirty="0" smtClean="0"/>
              <a:t>(غیر مستقیم)</a:t>
            </a:r>
            <a:endParaRPr lang="fa-IR" sz="1800" dirty="0"/>
          </a:p>
          <a:p>
            <a:pPr algn="r" rtl="1"/>
            <a:r>
              <a:rPr lang="fa-IR" sz="1800" dirty="0"/>
              <a:t>نمی تونم بیشتر از این ادامه دهم </a:t>
            </a:r>
            <a:r>
              <a:rPr lang="fa-IR" sz="1800" dirty="0" smtClean="0"/>
              <a:t>(غیر مستقیم)</a:t>
            </a:r>
            <a:endParaRPr lang="fa-IR" sz="1800" dirty="0"/>
          </a:p>
          <a:p>
            <a:pPr algn="r" rtl="1"/>
            <a:r>
              <a:rPr lang="fa-IR" sz="1800" dirty="0"/>
              <a:t>نمیتوانم هیچ کاری انجام دهم </a:t>
            </a:r>
            <a:r>
              <a:rPr lang="fa-IR" sz="1800" dirty="0" smtClean="0"/>
              <a:t>(غیر مستقیم)</a:t>
            </a:r>
            <a:endParaRPr lang="fa-IR" sz="1800" dirty="0"/>
          </a:p>
          <a:p>
            <a:pPr algn="r" rtl="1"/>
            <a:r>
              <a:rPr lang="fa-IR" sz="1800" dirty="0"/>
              <a:t>نمیتوانم تحمل کنم </a:t>
            </a:r>
            <a:r>
              <a:rPr lang="fa-IR" sz="1800" dirty="0" smtClean="0"/>
              <a:t>(غیر مستقیم)</a:t>
            </a:r>
            <a:endParaRPr lang="fa-IR" sz="1800" dirty="0"/>
          </a:p>
          <a:p>
            <a:pPr algn="r" rtl="1"/>
            <a:r>
              <a:rPr lang="fa-IR" sz="1800" dirty="0"/>
              <a:t>بقیه بدون من خوشحال ترند </a:t>
            </a:r>
            <a:r>
              <a:rPr lang="fa-IR" sz="1800" dirty="0" smtClean="0"/>
              <a:t>(غیر مستقیم)</a:t>
            </a:r>
            <a:endParaRPr lang="fa-IR" sz="1800" dirty="0"/>
          </a:p>
          <a:p>
            <a:pPr algn="r" rtl="1"/>
            <a:r>
              <a:rPr lang="fa-IR" sz="1800" dirty="0"/>
              <a:t>من شکست خورده و سربار دیگران هستم </a:t>
            </a:r>
            <a:r>
              <a:rPr lang="fa-IR" sz="1800" dirty="0" smtClean="0"/>
              <a:t>(غیر مستقیم)</a:t>
            </a:r>
            <a:endParaRPr lang="fa-IR" sz="1800" dirty="0">
              <a:solidFill>
                <a:srgbClr val="000000"/>
              </a:solidFill>
              <a:latin typeface="Calibri" panose="020F0502020204030204" pitchFamily="34" charset="0"/>
            </a:endParaRPr>
          </a:p>
        </p:txBody>
      </p:sp>
      <p:sp>
        <p:nvSpPr>
          <p:cNvPr id="2" name="Rounded Rectangle 1"/>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11655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dirty="0"/>
              <a:t>من بی ارزشم </a:t>
            </a:r>
            <a:r>
              <a:rPr lang="fa-IR" sz="1800" dirty="0" smtClean="0"/>
              <a:t>( </a:t>
            </a:r>
            <a:r>
              <a:rPr lang="fa-IR" sz="1800" dirty="0"/>
              <a:t>غیر </a:t>
            </a:r>
            <a:r>
              <a:rPr lang="fa-IR" sz="1800" dirty="0" smtClean="0"/>
              <a:t>مستقیم)</a:t>
            </a:r>
            <a:endParaRPr lang="fa-IR" sz="1800" dirty="0"/>
          </a:p>
          <a:p>
            <a:pPr algn="r" rtl="1"/>
            <a:r>
              <a:rPr lang="fa-IR" sz="1800" dirty="0"/>
              <a:t>نمی توانم از پس مشکلات زندگیم برآیم </a:t>
            </a:r>
            <a:r>
              <a:rPr lang="fa-IR" sz="1800" dirty="0" smtClean="0"/>
              <a:t>( </a:t>
            </a:r>
            <a:r>
              <a:rPr lang="fa-IR" sz="1800" dirty="0"/>
              <a:t>غیر </a:t>
            </a:r>
            <a:r>
              <a:rPr lang="fa-IR" sz="1800" dirty="0" smtClean="0"/>
              <a:t>مستقیم)</a:t>
            </a:r>
            <a:endParaRPr lang="fa-IR" sz="1800" dirty="0"/>
          </a:p>
          <a:p>
            <a:pPr algn="r" rtl="1"/>
            <a:r>
              <a:rPr lang="fa-IR" sz="1800" dirty="0"/>
              <a:t>دیگه تحمل ندارم </a:t>
            </a:r>
            <a:r>
              <a:rPr lang="fa-IR" sz="1800" dirty="0" smtClean="0"/>
              <a:t>(غیر مستقیم)</a:t>
            </a:r>
            <a:endParaRPr lang="fa-IR" sz="1800" dirty="0"/>
          </a:p>
          <a:p>
            <a:pPr algn="r" rtl="1"/>
            <a:r>
              <a:rPr lang="fa-IR" sz="1800" dirty="0"/>
              <a:t>هیچ چیزی بهتر نخواهد شد </a:t>
            </a:r>
            <a:r>
              <a:rPr lang="fa-IR" sz="1800" dirty="0" smtClean="0"/>
              <a:t>(غیر مستقیم)</a:t>
            </a:r>
            <a:endParaRPr lang="fa-IR" sz="1800" dirty="0"/>
          </a:p>
          <a:p>
            <a:pPr algn="r" rtl="1"/>
            <a:r>
              <a:rPr lang="fa-IR" sz="1800" dirty="0"/>
              <a:t>کاش همه چیز تموم میشد </a:t>
            </a:r>
            <a:r>
              <a:rPr lang="fa-IR" sz="1800" dirty="0" smtClean="0"/>
              <a:t>( </a:t>
            </a:r>
            <a:r>
              <a:rPr lang="fa-IR" sz="1800" dirty="0"/>
              <a:t>غیر </a:t>
            </a:r>
            <a:r>
              <a:rPr lang="fa-IR" sz="1800" dirty="0" smtClean="0"/>
              <a:t>مستقیم)</a:t>
            </a:r>
            <a:endParaRPr lang="fa-IR" sz="1800" dirty="0"/>
          </a:p>
          <a:p>
            <a:pPr algn="r" rtl="1"/>
            <a:r>
              <a:rPr lang="fa-IR" sz="1800" dirty="0"/>
              <a:t>کاش میمردم </a:t>
            </a:r>
            <a:r>
              <a:rPr lang="fa-IR" sz="1800" dirty="0" smtClean="0"/>
              <a:t>(مستقیم منفعل)</a:t>
            </a:r>
            <a:endParaRPr lang="fa-IR" sz="1800" dirty="0"/>
          </a:p>
          <a:p>
            <a:pPr algn="r" rtl="1"/>
            <a:r>
              <a:rPr lang="fa-IR" sz="1800" dirty="0"/>
              <a:t>کاش میخوابیدم بیدار نمیشدم </a:t>
            </a:r>
            <a:r>
              <a:rPr lang="fa-IR" sz="1800" dirty="0" smtClean="0"/>
              <a:t>( </a:t>
            </a:r>
            <a:r>
              <a:rPr lang="fa-IR" sz="1800" dirty="0"/>
              <a:t>مستقیم </a:t>
            </a:r>
            <a:r>
              <a:rPr lang="fa-IR" sz="1800" dirty="0" smtClean="0"/>
              <a:t>منفعل)</a:t>
            </a:r>
            <a:endParaRPr lang="fa-IR" sz="1800" dirty="0"/>
          </a:p>
          <a:p>
            <a:pPr algn="r" rtl="1"/>
            <a:r>
              <a:rPr lang="fa-IR" sz="1800" dirty="0"/>
              <a:t>برا چی زندم </a:t>
            </a:r>
            <a:r>
              <a:rPr lang="fa-IR" sz="1800" dirty="0" smtClean="0"/>
              <a:t>( </a:t>
            </a:r>
            <a:r>
              <a:rPr lang="fa-IR" sz="1800" dirty="0"/>
              <a:t>مستقیم </a:t>
            </a:r>
            <a:r>
              <a:rPr lang="fa-IR" sz="1800" dirty="0" smtClean="0"/>
              <a:t>منفعل)</a:t>
            </a:r>
            <a:endParaRPr lang="fa-IR" sz="1800" dirty="0"/>
          </a:p>
          <a:p>
            <a:pPr algn="r" rtl="1"/>
            <a:r>
              <a:rPr lang="fa-IR" sz="1800" dirty="0"/>
              <a:t>نمی خوام زنده باشم </a:t>
            </a:r>
            <a:r>
              <a:rPr lang="fa-IR" sz="1800" dirty="0" smtClean="0"/>
              <a:t>(مستقیم منفعل)</a:t>
            </a:r>
            <a:endParaRPr lang="fa-IR" sz="1800" dirty="0"/>
          </a:p>
          <a:p>
            <a:pPr algn="r" rtl="1"/>
            <a:r>
              <a:rPr lang="fa-IR" sz="1800" dirty="0"/>
              <a:t>کاش مرده بودم </a:t>
            </a:r>
            <a:r>
              <a:rPr lang="fa-IR" sz="1800" dirty="0" smtClean="0"/>
              <a:t>( </a:t>
            </a:r>
            <a:r>
              <a:rPr lang="fa-IR" sz="1800" dirty="0"/>
              <a:t>مستقیم </a:t>
            </a:r>
            <a:r>
              <a:rPr lang="fa-IR" sz="1800" dirty="0" smtClean="0"/>
              <a:t>منفعل)</a:t>
            </a:r>
            <a:endParaRPr lang="fa-IR" sz="1800" dirty="0"/>
          </a:p>
          <a:p>
            <a:pPr algn="r" rtl="1"/>
            <a:r>
              <a:rPr lang="fa-IR" sz="1800" dirty="0"/>
              <a:t>خدایا خلاصم کن... </a:t>
            </a:r>
            <a:r>
              <a:rPr lang="fa-IR" sz="1800" dirty="0" smtClean="0"/>
              <a:t>( </a:t>
            </a:r>
            <a:r>
              <a:rPr lang="fa-IR" sz="1800" dirty="0"/>
              <a:t>مستقیم </a:t>
            </a:r>
            <a:r>
              <a:rPr lang="fa-IR" sz="1800" dirty="0" smtClean="0"/>
              <a:t>منفعل)</a:t>
            </a:r>
          </a:p>
          <a:p>
            <a:pPr algn="r" rtl="1"/>
            <a:r>
              <a:rPr lang="fa-IR" sz="1800" dirty="0">
                <a:solidFill>
                  <a:srgbClr val="000000"/>
                </a:solidFill>
                <a:latin typeface="Calibri" panose="020F0502020204030204" pitchFamily="34" charset="0"/>
              </a:rPr>
              <a:t>میخوام خودمو بکشم </a:t>
            </a:r>
            <a:r>
              <a:rPr lang="fa-IR" sz="1800" dirty="0" smtClean="0">
                <a:solidFill>
                  <a:srgbClr val="000000"/>
                </a:solidFill>
                <a:latin typeface="Calibri" panose="020F0502020204030204" pitchFamily="34" charset="0"/>
              </a:rPr>
              <a:t>( </a:t>
            </a:r>
            <a:r>
              <a:rPr lang="fa-IR" sz="1800" dirty="0">
                <a:solidFill>
                  <a:srgbClr val="000000"/>
                </a:solidFill>
                <a:latin typeface="Calibri" panose="020F0502020204030204" pitchFamily="34" charset="0"/>
              </a:rPr>
              <a:t>مستقیم </a:t>
            </a:r>
            <a:r>
              <a:rPr lang="fa-IR" sz="1800" dirty="0" smtClean="0">
                <a:solidFill>
                  <a:srgbClr val="000000"/>
                </a:solidFill>
                <a:latin typeface="Calibri" panose="020F0502020204030204" pitchFamily="34" charset="0"/>
              </a:rPr>
              <a:t>فعال)</a:t>
            </a:r>
            <a:endParaRPr lang="fa-IR" sz="1800" dirty="0">
              <a:solidFill>
                <a:srgbClr val="000000"/>
              </a:solidFill>
              <a:latin typeface="Calibri" panose="020F0502020204030204" pitchFamily="34" charset="0"/>
            </a:endParaRPr>
          </a:p>
          <a:p>
            <a:pPr algn="r" rtl="1"/>
            <a:r>
              <a:rPr lang="fa-IR" sz="1800" dirty="0">
                <a:solidFill>
                  <a:srgbClr val="000000"/>
                </a:solidFill>
                <a:latin typeface="Calibri" panose="020F0502020204030204" pitchFamily="34" charset="0"/>
              </a:rPr>
              <a:t>دیگه منو نمیبینید </a:t>
            </a:r>
            <a:r>
              <a:rPr lang="fa-IR" sz="1800" dirty="0" smtClean="0">
                <a:solidFill>
                  <a:srgbClr val="000000"/>
                </a:solidFill>
                <a:latin typeface="Calibri" panose="020F0502020204030204" pitchFamily="34" charset="0"/>
              </a:rPr>
              <a:t>(مستقیم فعال)</a:t>
            </a:r>
            <a:endParaRPr lang="fa-IR" sz="1800" dirty="0">
              <a:solidFill>
                <a:srgbClr val="000000"/>
              </a:solidFill>
              <a:latin typeface="Calibri" panose="020F0502020204030204" pitchFamily="34" charset="0"/>
            </a:endParaRPr>
          </a:p>
        </p:txBody>
      </p:sp>
      <p:sp>
        <p:nvSpPr>
          <p:cNvPr id="4" name="Rounded Rectangle 3"/>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40279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 آدم‌ها با زبان‌ های مختلفی سعی می‌کنند دیگران را در مورد مشکلاتشان آگاه کنند. آدمی که می‌خواهد خودکشی کند و شما را انتخاب کرده است تا در مورد تصمیمش حرف بزند به این معنی است که به شما اعتماد کرده و برای رابطه‌اش با شما ارزش قائل شده است</a:t>
            </a:r>
          </a:p>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شاید بیشتر کسانی که از خودکشی حرف می‌زنند واقعا اقدام به خودکشی نکنند </a:t>
            </a:r>
            <a:r>
              <a:rPr lang="fa-IR" sz="1800" u="sng" dirty="0">
                <a:solidFill>
                  <a:prstClr val="black"/>
                </a:solidFill>
                <a:latin typeface="Calibri"/>
                <a:ea typeface="Calibri"/>
              </a:rPr>
              <a:t>اما حرف ‌زدن از خودکشی نشانه جدی خودکشی است.</a:t>
            </a:r>
          </a:p>
          <a:p>
            <a:pPr algn="r" rtl="1"/>
            <a:endParaRPr lang="fa-IR" sz="1200" dirty="0">
              <a:solidFill>
                <a:srgbClr val="000000"/>
              </a:solidFill>
              <a:latin typeface="Calibri" panose="020F0502020204030204" pitchFamily="34" charset="0"/>
            </a:endParaRPr>
          </a:p>
        </p:txBody>
      </p:sp>
      <p:sp>
        <p:nvSpPr>
          <p:cNvPr id="4" name="Rounded Rectangle 3"/>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954288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indent="0" algn="just" rtl="1">
              <a:lnSpc>
                <a:spcPct val="107000"/>
              </a:lnSpc>
              <a:spcBef>
                <a:spcPts val="0"/>
              </a:spcBef>
              <a:spcAft>
                <a:spcPts val="800"/>
              </a:spcAft>
              <a:buNone/>
            </a:pPr>
            <a:r>
              <a:rPr lang="fa-IR" sz="1800" dirty="0">
                <a:latin typeface="Calibri"/>
                <a:ea typeface="Calibri"/>
                <a:cs typeface="+mj-cs"/>
              </a:rPr>
              <a:t>صحبت‌کردن از خودکشی، صحبت‌کردن از اینکه دلیلی برای زندگی وجود ندارد،‌ صحبت‌کردن از این احساس که «مزاحم دیگران هستم»،‌ احساس گیر افتادن یا درد غیر قابل توضیح و غیرقابل تحمل،‌ همه اینها آدم‌ها را در خطر بالای آسیب‌پذیری و تمایل به خودکشی قرار می‌دهد. جمله‌هایی مثل «اگر بمیرم هم مهم نیست» یا «کاش از خواب بیدار نمی‌شدم»، می‌تواند و باید </a:t>
            </a:r>
            <a:r>
              <a:rPr lang="fa-IR" sz="1800" dirty="0">
                <a:solidFill>
                  <a:srgbClr val="FF0000"/>
                </a:solidFill>
                <a:latin typeface="Calibri"/>
                <a:ea typeface="Calibri"/>
                <a:cs typeface="+mj-cs"/>
              </a:rPr>
              <a:t>زنگ خطر </a:t>
            </a:r>
            <a:r>
              <a:rPr lang="fa-IR" sz="1800" dirty="0">
                <a:latin typeface="Calibri"/>
                <a:ea typeface="Calibri"/>
                <a:cs typeface="+mj-cs"/>
              </a:rPr>
              <a:t>را برای شما به صدا در بیاورد. </a:t>
            </a:r>
          </a:p>
          <a:p>
            <a:pPr marL="0" marR="0" indent="0" algn="just" rtl="1">
              <a:lnSpc>
                <a:spcPct val="107000"/>
              </a:lnSpc>
              <a:spcBef>
                <a:spcPts val="0"/>
              </a:spcBef>
              <a:spcAft>
                <a:spcPts val="800"/>
              </a:spcAft>
              <a:buNone/>
            </a:pPr>
            <a:endParaRPr lang="fa-IR" sz="1800" dirty="0">
              <a:latin typeface="Calibri"/>
              <a:ea typeface="Calibri"/>
              <a:cs typeface="+mj-cs"/>
            </a:endParaRPr>
          </a:p>
        </p:txBody>
      </p:sp>
      <p:sp>
        <p:nvSpPr>
          <p:cNvPr id="5" name="Rounded Rectangle 4"/>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2438747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اگر فرد به افکار فعال خودکشی اشاره نکرد و غیر مستقیم صحبت میکند از او بپرسید که آیا به این فکر </a:t>
            </a:r>
            <a:r>
              <a:rPr lang="fa-IR" sz="1800" dirty="0" smtClean="0">
                <a:solidFill>
                  <a:prstClr val="black"/>
                </a:solidFill>
                <a:latin typeface="Calibri"/>
                <a:ea typeface="Calibri"/>
              </a:rPr>
              <a:t>کرده است </a:t>
            </a:r>
            <a:r>
              <a:rPr lang="fa-IR" sz="1800" dirty="0">
                <a:solidFill>
                  <a:prstClr val="black"/>
                </a:solidFill>
                <a:latin typeface="Calibri"/>
                <a:ea typeface="Calibri"/>
              </a:rPr>
              <a:t>که میخواهد به خودش آسیب برساند یا احتمالا به زندگیاش پایان دهد؟</a:t>
            </a:r>
          </a:p>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وقتی فرد بیان میکند قصد خودکشی دارم شنیدن این 3 کلمه </a:t>
            </a:r>
            <a:r>
              <a:rPr lang="fa-IR" sz="1800" dirty="0" smtClean="0">
                <a:solidFill>
                  <a:prstClr val="black"/>
                </a:solidFill>
                <a:latin typeface="Calibri"/>
                <a:ea typeface="Calibri"/>
              </a:rPr>
              <a:t>شوکه کننده است اما </a:t>
            </a:r>
            <a:r>
              <a:rPr lang="fa-IR" sz="1800" dirty="0">
                <a:solidFill>
                  <a:prstClr val="black"/>
                </a:solidFill>
                <a:latin typeface="Calibri"/>
                <a:ea typeface="Calibri"/>
              </a:rPr>
              <a:t>عزیزتان یک هدیه به شما داده‌است. او شما را به حریم خود راه داده‌ است. این فرد به شما فرصت داده تا به او کمک کنید. چیزی که می‌گویید خیلی مهم است. این می‌تواند باعث شود فرد شما را بیش‌تر به حریم خود راه بدهد- یا کلا در را ببندد. </a:t>
            </a:r>
          </a:p>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وقتی فردی افکار مرتبط با قصد خودکشی را برای شما افشا می‌کند، حرف‌ها و رفتارتان می‌تواند به او کمک کند </a:t>
            </a:r>
            <a:r>
              <a:rPr lang="fa-IR" sz="1800" u="sng" dirty="0">
                <a:solidFill>
                  <a:prstClr val="black"/>
                </a:solidFill>
                <a:latin typeface="Calibri"/>
                <a:ea typeface="Calibri"/>
              </a:rPr>
              <a:t>کم‌تر احساس تنهایی کند و در نتیجه، امیدوارتر شود. </a:t>
            </a:r>
            <a:r>
              <a:rPr lang="fa-IR" sz="1800" dirty="0">
                <a:solidFill>
                  <a:prstClr val="black"/>
                </a:solidFill>
                <a:latin typeface="Calibri"/>
                <a:ea typeface="Calibri"/>
              </a:rPr>
              <a:t>سوال‌های خوبی که می‌توانید از خودتان بپرسید این است: آن‌چه من می‌خواهم بگویم چه کمکی به این فرد می‌کند؟ چه آسیبی به او می‌زند؟</a:t>
            </a:r>
          </a:p>
          <a:p>
            <a:pPr marL="0" lvl="0" indent="0" algn="just" rtl="1">
              <a:lnSpc>
                <a:spcPct val="107000"/>
              </a:lnSpc>
              <a:spcBef>
                <a:spcPts val="0"/>
              </a:spcBef>
              <a:spcAft>
                <a:spcPts val="800"/>
              </a:spcAft>
              <a:buClr>
                <a:prstClr val="white"/>
              </a:buClr>
              <a:buNone/>
            </a:pPr>
            <a:r>
              <a:rPr lang="fa-IR" sz="1800" dirty="0">
                <a:solidFill>
                  <a:prstClr val="black"/>
                </a:solidFill>
                <a:latin typeface="Calibri"/>
                <a:ea typeface="Calibri"/>
              </a:rPr>
              <a:t>در بسیاری از موارد افراد در معرض خطر خودکشی همزمان مشکل ارتباطی هم دارند. در نتیجه مهم است که با آنها ارتباط برقرار کرده و با آنها  صحبت کنیم</a:t>
            </a:r>
            <a:r>
              <a:rPr lang="fa-IR" sz="1800" dirty="0" smtClean="0">
                <a:solidFill>
                  <a:prstClr val="black"/>
                </a:solidFill>
                <a:latin typeface="Calibri"/>
                <a:ea typeface="Calibri"/>
              </a:rPr>
              <a:t>.</a:t>
            </a:r>
            <a:endParaRPr lang="fa-IR" sz="1800" dirty="0">
              <a:solidFill>
                <a:prstClr val="black"/>
              </a:solidFill>
              <a:latin typeface="Calibri"/>
              <a:ea typeface="Calibri"/>
            </a:endParaRPr>
          </a:p>
        </p:txBody>
      </p:sp>
      <p:sp>
        <p:nvSpPr>
          <p:cNvPr id="4" name="Rounded Rectangle 3"/>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287025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indent="0" algn="just" rtl="1">
              <a:buNone/>
            </a:pPr>
            <a:r>
              <a:rPr lang="fa-IR" dirty="0">
                <a:solidFill>
                  <a:schemeClr val="bg1"/>
                </a:solidFill>
                <a:cs typeface="+mj-cs"/>
              </a:rPr>
              <a:t>خودکشی علت تقریبا یک میلیون مرگ و میر در سال است که آن را در زمره 10 علت اصلی مرگ و میر در دنیا قرار می دهد.  همچنین خودکشی 1.4 درصد بار کلی بیماري ها را در جهان تشکیل می دهد. اگرچه این ارقام هشدار دهنده است ولی به نظر می رسد ارقام واقعی بالاتر هم باشد. </a:t>
            </a:r>
          </a:p>
          <a:p>
            <a:pPr marL="0" indent="0" algn="just" rtl="1">
              <a:buNone/>
            </a:pPr>
            <a:r>
              <a:rPr lang="fa-IR" dirty="0">
                <a:solidFill>
                  <a:schemeClr val="bg1"/>
                </a:solidFill>
                <a:cs typeface="+mj-cs"/>
              </a:rPr>
              <a:t>میزان خودکشی در 50 سال اخیر 60 درصد افزایش یافته است.</a:t>
            </a:r>
          </a:p>
          <a:p>
            <a:pPr marL="0" indent="0" algn="just" rtl="1">
              <a:buNone/>
            </a:pPr>
            <a:r>
              <a:rPr lang="fa-IR" dirty="0">
                <a:solidFill>
                  <a:schemeClr val="bg1"/>
                </a:solidFill>
                <a:cs typeface="+mj-cs"/>
              </a:rPr>
              <a:t>علاوه براین، خودکشی فقط از دست رفتن و مرگ یک فرد نیست بلکه یک تراژدي براي </a:t>
            </a:r>
            <a:r>
              <a:rPr lang="fa-IR" dirty="0" smtClean="0">
                <a:solidFill>
                  <a:schemeClr val="bg1"/>
                </a:solidFill>
                <a:cs typeface="+mj-cs"/>
              </a:rPr>
              <a:t>خانواده </a:t>
            </a:r>
            <a:r>
              <a:rPr lang="fa-IR" dirty="0">
                <a:solidFill>
                  <a:schemeClr val="bg1"/>
                </a:solidFill>
                <a:cs typeface="+mj-cs"/>
              </a:rPr>
              <a:t>و دوستان است که ممکن است زندگی آنها را از جنبه هاي مختلف روان شناختی، اجتماعی و اقتصادي تحت تاثیر قرار </a:t>
            </a:r>
            <a:r>
              <a:rPr lang="fa-IR" dirty="0" smtClean="0">
                <a:solidFill>
                  <a:schemeClr val="bg1"/>
                </a:solidFill>
                <a:cs typeface="+mj-cs"/>
              </a:rPr>
              <a:t>دهد</a:t>
            </a:r>
            <a:endParaRPr lang="fa-IR" dirty="0">
              <a:solidFill>
                <a:schemeClr val="bg1"/>
              </a:solidFill>
              <a:cs typeface="+mj-cs"/>
            </a:endParaRPr>
          </a:p>
          <a:p>
            <a:pPr marL="0" lvl="0" indent="0" algn="just" rtl="1">
              <a:buClr>
                <a:prstClr val="white"/>
              </a:buClr>
              <a:buNone/>
            </a:pPr>
            <a:r>
              <a:rPr lang="fa-IR" dirty="0">
                <a:solidFill>
                  <a:prstClr val="black"/>
                </a:solidFill>
              </a:rPr>
              <a:t>شناسایی به موقع و ارزیابی خطر خودکشی و متعاقب ان طراحی برنامه ای برای مدیریت ان از مهمترین و حساسترین وظایف روانشناسان بهداشتی </a:t>
            </a:r>
            <a:r>
              <a:rPr lang="fa-IR" dirty="0" smtClean="0">
                <a:solidFill>
                  <a:prstClr val="black"/>
                </a:solidFill>
              </a:rPr>
              <a:t>درمانی و سایر سازمان ها </a:t>
            </a:r>
            <a:r>
              <a:rPr lang="fa-IR" dirty="0">
                <a:solidFill>
                  <a:prstClr val="black"/>
                </a:solidFill>
              </a:rPr>
              <a:t>می باشد </a:t>
            </a:r>
          </a:p>
          <a:p>
            <a:pPr marL="0" indent="0" algn="just" rtl="1">
              <a:buNone/>
            </a:pPr>
            <a:endParaRPr lang="fa-IR" dirty="0">
              <a:solidFill>
                <a:schemeClr val="bg1"/>
              </a:solidFill>
              <a:cs typeface="+mj-cs"/>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400" b="1" i="0" u="none" strike="noStrike" kern="1200" cap="none" spc="0" normalizeH="0" baseline="0" noProof="0" dirty="0">
                <a:ln w="12700">
                  <a:solidFill>
                    <a:srgbClr val="E87D37"/>
                  </a:solidFill>
                  <a:prstDash val="solid"/>
                </a:ln>
                <a:pattFill prst="ltDnDiag">
                  <a:fgClr>
                    <a:srgbClr val="E87D37">
                      <a:lumMod val="60000"/>
                      <a:lumOff val="40000"/>
                    </a:srgbClr>
                  </a:fgClr>
                  <a:bgClr>
                    <a:prstClr val="black"/>
                  </a:bgClr>
                </a:pattFill>
                <a:effectLst/>
                <a:uLnTx/>
                <a:uFillTx/>
                <a:latin typeface="Century Gothic"/>
                <a:ea typeface="+mn-ea"/>
                <a:cs typeface="Tahoma" panose="020B0604030504040204" pitchFamily="34" charset="0"/>
              </a:rPr>
              <a:t>مقدمه</a:t>
            </a:r>
          </a:p>
        </p:txBody>
      </p:sp>
    </p:spTree>
    <p:extLst>
      <p:ext uri="{BB962C8B-B14F-4D97-AF65-F5344CB8AC3E}">
        <p14:creationId xmlns:p14="http://schemas.microsoft.com/office/powerpoint/2010/main" val="785687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75118" y="1200955"/>
            <a:ext cx="10945411" cy="5277118"/>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algn="just" rtl="1">
              <a:lnSpc>
                <a:spcPct val="107000"/>
              </a:lnSpc>
              <a:spcBef>
                <a:spcPts val="0"/>
              </a:spcBef>
              <a:spcAft>
                <a:spcPts val="0"/>
              </a:spcAft>
            </a:pPr>
            <a:r>
              <a:rPr lang="fa-IR" sz="1800" kern="1200" dirty="0">
                <a:solidFill>
                  <a:srgbClr val="000000"/>
                </a:solidFill>
                <a:effectLst/>
                <a:latin typeface="Calibri" panose="020F0502020204030204" pitchFamily="34" charset="0"/>
                <a:ea typeface="Calibri" panose="020F0502020204030204" pitchFamily="34" charset="0"/>
                <a:cs typeface="+mj-cs"/>
              </a:rPr>
              <a:t>نخستین گام در پیشگیری از خودکشی برقراری </a:t>
            </a:r>
            <a:r>
              <a:rPr lang="fa-IR" sz="1800" kern="1200" dirty="0">
                <a:solidFill>
                  <a:srgbClr val="FF0000"/>
                </a:solidFill>
                <a:effectLst/>
                <a:latin typeface="Calibri" panose="020F0502020204030204" pitchFamily="34" charset="0"/>
                <a:ea typeface="Calibri" panose="020F0502020204030204" pitchFamily="34" charset="0"/>
                <a:cs typeface="+mj-cs"/>
              </a:rPr>
              <a:t>یک ارتباط توام با اعتماد </a:t>
            </a:r>
            <a:r>
              <a:rPr lang="fa-IR" sz="1800" kern="1200" dirty="0">
                <a:solidFill>
                  <a:srgbClr val="000000"/>
                </a:solidFill>
                <a:effectLst/>
                <a:latin typeface="Calibri" panose="020F0502020204030204" pitchFamily="34" charset="0"/>
                <a:ea typeface="Calibri" panose="020F0502020204030204" pitchFamily="34" charset="0"/>
                <a:cs typeface="+mj-cs"/>
              </a:rPr>
              <a:t>است</a:t>
            </a:r>
            <a:r>
              <a:rPr lang="en-US" sz="1800" kern="1200" dirty="0">
                <a:solidFill>
                  <a:srgbClr val="000000"/>
                </a:solidFill>
                <a:effectLst/>
                <a:latin typeface="Calibri" panose="020F0502020204030204" pitchFamily="34" charset="0"/>
                <a:ea typeface="Calibri" panose="020F0502020204030204" pitchFamily="34" charset="0"/>
                <a:cs typeface="+mj-cs"/>
              </a:rPr>
              <a:t>. </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FF0000"/>
                </a:solidFill>
                <a:effectLst/>
                <a:latin typeface="Calibri" panose="020F0502020204030204" pitchFamily="34" charset="0"/>
                <a:ea typeface="Calibri" panose="020F0502020204030204" pitchFamily="34" charset="0"/>
                <a:cs typeface="+mj-cs"/>
              </a:rPr>
              <a:t>خوب گوش دهيد.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فرد را باور كنيد و ادعا هايش را جدي بگيريد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ارتباط و اعتماد برقرار كنيد</a:t>
            </a:r>
            <a:r>
              <a:rPr lang="en-US" sz="1800" kern="1200" dirty="0">
                <a:solidFill>
                  <a:srgbClr val="000000"/>
                </a:solidFill>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وي اعتماد كنيد و احترام بگذاريد</a:t>
            </a:r>
            <a:r>
              <a:rPr lang="en-US" sz="1800" kern="1200" dirty="0">
                <a:solidFill>
                  <a:srgbClr val="000000"/>
                </a:solidFill>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آرام و درك كننده باشيد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از او بخواهید که حرف بزند‌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با توجه به فرد گوش دهید و خونسرد باشید </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احساسات فرد دقت کنید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احساسات فرد را درک کنید</a:t>
            </a:r>
            <a:r>
              <a:rPr lang="en-US" sz="1800" kern="1200" dirty="0">
                <a:solidFill>
                  <a:srgbClr val="000000"/>
                </a:solidFill>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داستان او گوش کنید و نشان بدهید که شنیدن آن چیزی که می‌گوید برای شما مهم است</a:t>
            </a:r>
            <a:r>
              <a:rPr lang="en-US" sz="1800" kern="1200" dirty="0">
                <a:solidFill>
                  <a:srgbClr val="000000"/>
                </a:solidFill>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800"/>
              </a:spcAft>
              <a:buNone/>
            </a:pPr>
            <a:endParaRPr lang="fa-IR" sz="1800" dirty="0">
              <a:latin typeface="Calibri"/>
              <a:ea typeface="Calibri"/>
              <a:cs typeface="+mj-cs"/>
            </a:endParaRPr>
          </a:p>
        </p:txBody>
      </p:sp>
      <p:sp>
        <p:nvSpPr>
          <p:cNvPr id="7" name="Rounded Rectangle 6"/>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223076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146220" y="1252470"/>
            <a:ext cx="9271156" cy="5199845"/>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وي بگوييد كه ميدانيد كه افكار و احساساتش واقعي است.</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اجازه دهيد وي بتواند صادقانه درباره ي آنچه فكر و احساس ميكند حرف بزند.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فرد بگوييد كه به وي توجه داريد و موضوع برايتان مهم است.</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همدلي نشان دهيد نه دلسوزي</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او بگویید که زندگی و سلامتی‌اش برای شما مهم است</a:t>
            </a:r>
            <a:r>
              <a:rPr lang="en-US" sz="1800" kern="1200" dirty="0">
                <a:solidFill>
                  <a:srgbClr val="000000"/>
                </a:solidFill>
                <a:effectLst/>
                <a:latin typeface="Calibri" panose="020F0502020204030204" pitchFamily="34" charset="0"/>
                <a:ea typeface="Calibri" panose="020F0502020204030204" pitchFamily="34" charset="0"/>
                <a:cs typeface="+mj-cs"/>
              </a:rPr>
              <a:t>. </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او اطمینان دهید که در کنار او هستید،‌ مسائل خصوصی را بین خودتان نگه می‌دارید و حمایتش می‌کنید تا حالش بهتر شود.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با احترام و پذیرش به صحبت های فرد گوش کنید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به ارزش ها و عقاید بیمار احترام بگذارید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با بیانی روشن و قابل اعتماد صحبت کنید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توجه ، علاقه و مهربانی خود را به فرد نشان دهید</a:t>
            </a:r>
            <a:endParaRPr lang="en-US" sz="1400" dirty="0">
              <a:effectLst/>
              <a:latin typeface="Calibri" panose="020F0502020204030204" pitchFamily="34" charset="0"/>
              <a:ea typeface="Calibri" panose="020F0502020204030204" pitchFamily="34" charset="0"/>
              <a:cs typeface="+mj-cs"/>
            </a:endParaRPr>
          </a:p>
          <a:p>
            <a:pPr marL="342900" marR="0" lvl="0" indent="-342900" algn="just" rtl="1">
              <a:lnSpc>
                <a:spcPct val="107000"/>
              </a:lnSpc>
              <a:spcBef>
                <a:spcPts val="0"/>
              </a:spcBef>
              <a:spcAft>
                <a:spcPts val="0"/>
              </a:spcAft>
              <a:buClrTx/>
              <a:buFont typeface="Wingdings" panose="05000000000000000000" pitchFamily="2" charset="2"/>
              <a:buChar char=""/>
            </a:pPr>
            <a:r>
              <a:rPr lang="fa-IR" sz="1800" kern="1200" dirty="0">
                <a:solidFill>
                  <a:srgbClr val="000000"/>
                </a:solidFill>
                <a:effectLst/>
                <a:latin typeface="Calibri" panose="020F0502020204030204" pitchFamily="34" charset="0"/>
                <a:ea typeface="Calibri" panose="020F0502020204030204" pitchFamily="34" charset="0"/>
                <a:cs typeface="+mj-cs"/>
              </a:rPr>
              <a:t>اميدوار باشيد، پيام هاي اميدوارانه بدهيد</a:t>
            </a:r>
            <a:r>
              <a:rPr lang="en-US" sz="1800" kern="1200" dirty="0">
                <a:solidFill>
                  <a:srgbClr val="000000"/>
                </a:solidFill>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800"/>
              </a:spcAft>
              <a:buNone/>
            </a:pPr>
            <a:endParaRPr lang="fa-IR" sz="1800" dirty="0">
              <a:latin typeface="Calibri"/>
              <a:ea typeface="Calibri"/>
              <a:cs typeface="+mj-cs"/>
            </a:endParaRPr>
          </a:p>
        </p:txBody>
      </p:sp>
      <p:sp>
        <p:nvSpPr>
          <p:cNvPr id="6" name="Rounded Rectangle 5"/>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3639728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algn="just" rtl="1">
              <a:lnSpc>
                <a:spcPct val="107000"/>
              </a:lnSpc>
              <a:spcBef>
                <a:spcPts val="0"/>
              </a:spcBef>
              <a:spcAft>
                <a:spcPts val="0"/>
              </a:spcAft>
            </a:pPr>
            <a:r>
              <a:rPr lang="fa-IR" b="1" dirty="0">
                <a:solidFill>
                  <a:srgbClr val="000000"/>
                </a:solidFill>
                <a:latin typeface="Calibri" panose="020F0502020204030204" pitchFamily="34" charset="0"/>
                <a:ea typeface="Calibri" panose="020F0502020204030204" pitchFamily="34" charset="0"/>
                <a:cs typeface="+mj-cs"/>
              </a:rPr>
              <a:t>کارهایی که </a:t>
            </a:r>
            <a:r>
              <a:rPr lang="fa-IR" b="1" dirty="0">
                <a:solidFill>
                  <a:srgbClr val="FF0000"/>
                </a:solidFill>
                <a:latin typeface="Calibri" panose="020F0502020204030204" pitchFamily="34" charset="0"/>
                <a:ea typeface="Calibri" panose="020F0502020204030204" pitchFamily="34" charset="0"/>
                <a:cs typeface="+mj-cs"/>
              </a:rPr>
              <a:t>نباید</a:t>
            </a:r>
            <a:r>
              <a:rPr lang="fa-IR" b="1" dirty="0">
                <a:solidFill>
                  <a:srgbClr val="000000"/>
                </a:solidFill>
                <a:latin typeface="Calibri" panose="020F0502020204030204" pitchFamily="34" charset="0"/>
                <a:ea typeface="Calibri" panose="020F0502020204030204" pitchFamily="34" charset="0"/>
                <a:cs typeface="+mj-cs"/>
              </a:rPr>
              <a:t> انجام </a:t>
            </a:r>
            <a:r>
              <a:rPr lang="fa-IR" b="1" dirty="0" smtClean="0">
                <a:solidFill>
                  <a:srgbClr val="000000"/>
                </a:solidFill>
                <a:latin typeface="Calibri" panose="020F0502020204030204" pitchFamily="34" charset="0"/>
                <a:ea typeface="Calibri" panose="020F0502020204030204" pitchFamily="34" charset="0"/>
                <a:cs typeface="+mj-cs"/>
              </a:rPr>
              <a:t>دهید</a:t>
            </a:r>
          </a:p>
          <a:p>
            <a:pPr marL="0" marR="0" algn="just" rtl="1">
              <a:lnSpc>
                <a:spcPct val="107000"/>
              </a:lnSpc>
              <a:spcBef>
                <a:spcPts val="0"/>
              </a:spcBef>
              <a:spcAft>
                <a:spcPts val="0"/>
              </a:spcAft>
            </a:pPr>
            <a:endParaRPr lang="fa-IR" b="1" dirty="0">
              <a:solidFill>
                <a:srgbClr val="000000"/>
              </a:solidFill>
              <a:latin typeface="Calibri" panose="020F0502020204030204" pitchFamily="34" charset="0"/>
              <a:ea typeface="Calibri" panose="020F0502020204030204" pitchFamily="34" charset="0"/>
              <a:cs typeface="+mj-cs"/>
            </a:endParaRP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مضطرب نشوید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 </a:t>
            </a:r>
            <a:r>
              <a:rPr lang="fa-IR" sz="1800" dirty="0">
                <a:solidFill>
                  <a:srgbClr val="000000"/>
                </a:solidFill>
                <a:latin typeface="Calibri" panose="020F0502020204030204" pitchFamily="34" charset="0"/>
                <a:ea typeface="Calibri" panose="020F0502020204030204" pitchFamily="34" charset="0"/>
                <a:cs typeface="+mj-cs"/>
              </a:rPr>
              <a:t>به فرد قول ندهید که در مواقعی که تماس با والدین یا دوستان ضروری است، رازدار باقی خواهید ماند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خود </a:t>
            </a:r>
            <a:r>
              <a:rPr lang="fa-IR" sz="1800" dirty="0">
                <a:solidFill>
                  <a:srgbClr val="000000"/>
                </a:solidFill>
                <a:latin typeface="Calibri" panose="020F0502020204030204" pitchFamily="34" charset="0"/>
                <a:ea typeface="Calibri" panose="020F0502020204030204" pitchFamily="34" charset="0"/>
                <a:cs typeface="+mj-cs"/>
              </a:rPr>
              <a:t>افشایی نکنید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از </a:t>
            </a:r>
            <a:r>
              <a:rPr lang="fa-IR" sz="1800" dirty="0">
                <a:solidFill>
                  <a:srgbClr val="000000"/>
                </a:solidFill>
                <a:latin typeface="Calibri" panose="020F0502020204030204" pitchFamily="34" charset="0"/>
                <a:ea typeface="Calibri" panose="020F0502020204030204" pitchFamily="34" charset="0"/>
                <a:cs typeface="+mj-cs"/>
              </a:rPr>
              <a:t>قضاوت کردن یا ایجاد احساس گناه اجتناب کنید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مسئله </a:t>
            </a:r>
            <a:r>
              <a:rPr lang="fa-IR" sz="1800" dirty="0">
                <a:solidFill>
                  <a:srgbClr val="000000"/>
                </a:solidFill>
                <a:latin typeface="Calibri" panose="020F0502020204030204" pitchFamily="34" charset="0"/>
                <a:ea typeface="Calibri" panose="020F0502020204030204" pitchFamily="34" charset="0"/>
                <a:cs typeface="+mj-cs"/>
              </a:rPr>
              <a:t>را کوچک جلوه ندهید .</a:t>
            </a:r>
          </a:p>
          <a:p>
            <a:pPr marL="0" marR="0" algn="just" rtl="1">
              <a:lnSpc>
                <a:spcPct val="107000"/>
              </a:lnSpc>
              <a:spcBef>
                <a:spcPts val="0"/>
              </a:spcBef>
              <a:spcAft>
                <a:spcPts val="0"/>
              </a:spcAft>
              <a:buClrTx/>
              <a:buFont typeface="Wingdings" panose="05000000000000000000" pitchFamily="2" charset="2"/>
              <a:buChar char="q"/>
            </a:pPr>
            <a:r>
              <a:rPr lang="fa-IR" sz="1800" dirty="0">
                <a:solidFill>
                  <a:srgbClr val="000000"/>
                </a:solidFill>
                <a:latin typeface="Calibri" panose="020F0502020204030204" pitchFamily="34" charset="0"/>
                <a:ea typeface="Calibri" panose="020F0502020204030204" pitchFamily="34" charset="0"/>
                <a:cs typeface="+mj-cs"/>
              </a:rPr>
              <a:t>راه حل های ساده ندهید </a:t>
            </a:r>
            <a:r>
              <a:rPr lang="fa-IR" sz="1800" dirty="0" smtClean="0">
                <a:solidFill>
                  <a:srgbClr val="000000"/>
                </a:solidFill>
                <a:latin typeface="Calibri" panose="020F0502020204030204" pitchFamily="34" charset="0"/>
                <a:ea typeface="Calibri" panose="020F0502020204030204" pitchFamily="34" charset="0"/>
                <a:cs typeface="+mj-cs"/>
              </a:rPr>
              <a:t>(یه </a:t>
            </a:r>
            <a:r>
              <a:rPr lang="fa-IR" sz="1800" dirty="0">
                <a:solidFill>
                  <a:srgbClr val="000000"/>
                </a:solidFill>
                <a:latin typeface="Calibri" panose="020F0502020204030204" pitchFamily="34" charset="0"/>
                <a:ea typeface="Calibri" panose="020F0502020204030204" pitchFamily="34" charset="0"/>
                <a:cs typeface="+mj-cs"/>
              </a:rPr>
              <a:t>مسافرت بری حالت خوب میشه، این دختر نشد یه دختر دیگه برا</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مصرف </a:t>
            </a:r>
            <a:r>
              <a:rPr lang="fa-IR" sz="1800" dirty="0">
                <a:solidFill>
                  <a:srgbClr val="000000"/>
                </a:solidFill>
                <a:latin typeface="Calibri" panose="020F0502020204030204" pitchFamily="34" charset="0"/>
                <a:ea typeface="Calibri" panose="020F0502020204030204" pitchFamily="34" charset="0"/>
                <a:cs typeface="+mj-cs"/>
              </a:rPr>
              <a:t>مواد و الکل را پیشنهاد ندهید</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نخندید </a:t>
            </a:r>
            <a:r>
              <a:rPr lang="fa-IR" sz="1800" dirty="0">
                <a:solidFill>
                  <a:srgbClr val="000000"/>
                </a:solidFill>
                <a:latin typeface="Calibri" panose="020F0502020204030204" pitchFamily="34" charset="0"/>
                <a:ea typeface="Calibri" panose="020F0502020204030204" pitchFamily="34" charset="0"/>
                <a:cs typeface="+mj-cs"/>
              </a:rPr>
              <a:t>یا فرد را شرمنده نکنید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بی </a:t>
            </a:r>
            <a:r>
              <a:rPr lang="fa-IR" sz="1800" dirty="0">
                <a:solidFill>
                  <a:srgbClr val="000000"/>
                </a:solidFill>
                <a:latin typeface="Calibri" panose="020F0502020204030204" pitchFamily="34" charset="0"/>
                <a:ea typeface="Calibri" panose="020F0502020204030204" pitchFamily="34" charset="0"/>
                <a:cs typeface="+mj-cs"/>
              </a:rPr>
              <a:t>توجهی و چشم پوشی نکنید .</a:t>
            </a:r>
          </a:p>
          <a:p>
            <a:pPr marL="0" marR="0" algn="just" rtl="1">
              <a:lnSpc>
                <a:spcPct val="107000"/>
              </a:lnSpc>
              <a:spcBef>
                <a:spcPts val="0"/>
              </a:spcBef>
              <a:spcAft>
                <a:spcPts val="0"/>
              </a:spcAft>
              <a:buClrTx/>
              <a:buFont typeface="Wingdings" panose="05000000000000000000" pitchFamily="2" charset="2"/>
              <a:buChar char="q"/>
            </a:pPr>
            <a:r>
              <a:rPr lang="fa-IR" sz="1800" dirty="0" smtClean="0">
                <a:solidFill>
                  <a:srgbClr val="000000"/>
                </a:solidFill>
                <a:latin typeface="Calibri" panose="020F0502020204030204" pitchFamily="34" charset="0"/>
                <a:ea typeface="Calibri" panose="020F0502020204030204" pitchFamily="34" charset="0"/>
                <a:cs typeface="+mj-cs"/>
              </a:rPr>
              <a:t>از </a:t>
            </a:r>
            <a:r>
              <a:rPr lang="fa-IR" sz="1800" dirty="0">
                <a:solidFill>
                  <a:srgbClr val="000000"/>
                </a:solidFill>
                <a:latin typeface="Calibri" panose="020F0502020204030204" pitchFamily="34" charset="0"/>
                <a:ea typeface="Calibri" panose="020F0502020204030204" pitchFamily="34" charset="0"/>
                <a:cs typeface="+mj-cs"/>
              </a:rPr>
              <a:t>وی عصبانی نشوید .</a:t>
            </a:r>
            <a:endParaRPr lang="fa-IR" sz="1800" dirty="0">
              <a:latin typeface="Calibri"/>
              <a:ea typeface="Calibri"/>
              <a:cs typeface="+mj-cs"/>
            </a:endParaRPr>
          </a:p>
        </p:txBody>
      </p:sp>
      <p:sp>
        <p:nvSpPr>
          <p:cNvPr id="5" name="Rounded Rectangle 4"/>
          <p:cNvSpPr/>
          <p:nvPr/>
        </p:nvSpPr>
        <p:spPr>
          <a:xfrm>
            <a:off x="1146220" y="1288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2683348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82581" y="1244678"/>
            <a:ext cx="10071278" cy="5482386"/>
          </a:xfrm>
          <a:prstGeom prst="round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dk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dk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dk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dk1"/>
                </a:solidFill>
                <a:effectLst/>
                <a:latin typeface="+mn-lt"/>
                <a:ea typeface="+mn-ea"/>
                <a:cs typeface="+mn-cs"/>
              </a:defRPr>
            </a:lvl9pPr>
          </a:lstStyle>
          <a:p>
            <a:pPr marL="0" algn="just" rtl="1">
              <a:lnSpc>
                <a:spcPct val="107000"/>
              </a:lnSpc>
              <a:spcBef>
                <a:spcPts val="0"/>
              </a:spcBef>
              <a:spcAft>
                <a:spcPts val="0"/>
              </a:spcAft>
            </a:pPr>
            <a:r>
              <a:rPr lang="fa-IR" b="1" dirty="0" smtClean="0">
                <a:latin typeface="B Zar" panose="00000400000000000000" pitchFamily="2" charset="-78"/>
                <a:ea typeface="Calibri" panose="020F0502020204030204" pitchFamily="34" charset="0"/>
                <a:cs typeface="+mj-cs"/>
              </a:rPr>
              <a:t>كارهايي كه </a:t>
            </a:r>
            <a:r>
              <a:rPr lang="fa-IR" b="1" u="sng" dirty="0" smtClean="0">
                <a:solidFill>
                  <a:srgbClr val="FF0000"/>
                </a:solidFill>
                <a:latin typeface="B Zar" panose="00000400000000000000" pitchFamily="2" charset="-78"/>
                <a:ea typeface="Calibri" panose="020F0502020204030204" pitchFamily="34" charset="0"/>
                <a:cs typeface="+mj-cs"/>
              </a:rPr>
              <a:t>نبايد</a:t>
            </a:r>
            <a:r>
              <a:rPr lang="fa-IR" b="1" dirty="0" smtClean="0">
                <a:solidFill>
                  <a:srgbClr val="FF0000"/>
                </a:solidFill>
                <a:latin typeface="B Zar" panose="00000400000000000000" pitchFamily="2" charset="-78"/>
                <a:ea typeface="Calibri" panose="020F0502020204030204" pitchFamily="34" charset="0"/>
                <a:cs typeface="+mj-cs"/>
              </a:rPr>
              <a:t> </a:t>
            </a:r>
            <a:r>
              <a:rPr lang="fa-IR" b="1" dirty="0" smtClean="0">
                <a:latin typeface="B Zar" panose="00000400000000000000" pitchFamily="2" charset="-78"/>
                <a:ea typeface="Calibri" panose="020F0502020204030204" pitchFamily="34" charset="0"/>
                <a:cs typeface="+mj-cs"/>
              </a:rPr>
              <a:t>انجام دهيد</a:t>
            </a:r>
          </a:p>
          <a:p>
            <a:pPr marL="0" algn="just" rtl="1">
              <a:lnSpc>
                <a:spcPct val="107000"/>
              </a:lnSpc>
              <a:spcBef>
                <a:spcPts val="0"/>
              </a:spcBef>
              <a:spcAft>
                <a:spcPts val="0"/>
              </a:spcAft>
            </a:pPr>
            <a:endParaRPr lang="fa-IR" b="1" dirty="0" smtClean="0">
              <a:latin typeface="B Zar" panose="00000400000000000000" pitchFamily="2" charset="-78"/>
              <a:ea typeface="Calibri" panose="020F0502020204030204" pitchFamily="34" charset="0"/>
              <a:cs typeface="+mj-cs"/>
            </a:endParaRPr>
          </a:p>
          <a:p>
            <a:pPr algn="r" rtl="1">
              <a:buClrTx/>
              <a:buFont typeface="Wingdings" panose="05000000000000000000" pitchFamily="2" charset="2"/>
              <a:buChar char="q"/>
            </a:pPr>
            <a:r>
              <a:rPr lang="fa-IR" sz="1800" dirty="0"/>
              <a:t>باخشونت وی را از خودکشی نهی نکنید </a:t>
            </a:r>
            <a:r>
              <a:rPr lang="fa-IR" sz="1800" dirty="0" smtClean="0"/>
              <a:t>.</a:t>
            </a:r>
          </a:p>
          <a:p>
            <a:pPr algn="r" rtl="1">
              <a:buClrTx/>
              <a:buFont typeface="Wingdings" panose="05000000000000000000" pitchFamily="2" charset="2"/>
              <a:buChar char="q"/>
            </a:pPr>
            <a:r>
              <a:rPr lang="fa-IR" sz="1800" dirty="0" smtClean="0"/>
              <a:t>او </a:t>
            </a:r>
            <a:r>
              <a:rPr lang="fa-IR" sz="1800" dirty="0"/>
              <a:t>را به خودکشی ترغیب نکنید، نگویید که جراتش را </a:t>
            </a:r>
            <a:r>
              <a:rPr lang="fa-IR" sz="1800" dirty="0" smtClean="0"/>
              <a:t>ندارد</a:t>
            </a:r>
            <a:endParaRPr lang="fa-IR" sz="12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از كلمات ميفهمم، ميدانم و چرا، استفاده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زياد نصيحت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درباره ي خودكشي به منزله ي راهي كه فرد برگزيده، بحث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اعتقادات شخصي تان را درباره ي خودكشي بيان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سعي نكنيد كاملا فرد را تحت كنترل خود درآوريد؛ او را به خود وابسته نکنید. مگر اينكه خطر قطعي وي را تهديد كند</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فرد را هنگام خطر حاد رها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فرد را بدون اينكه دردسترس باشيد ترك نكنيد</a:t>
            </a:r>
            <a:r>
              <a:rPr lang="en-US" sz="1800"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algn="just" rtl="1">
              <a:lnSpc>
                <a:spcPct val="107000"/>
              </a:lnSpc>
              <a:spcBef>
                <a:spcPts val="0"/>
              </a:spcBef>
              <a:spcAft>
                <a:spcPts val="0"/>
              </a:spcAft>
              <a:buClrTx/>
              <a:buFont typeface="Wingdings" panose="05000000000000000000" pitchFamily="2" charset="2"/>
              <a:buChar char="q"/>
            </a:pPr>
            <a:r>
              <a:rPr lang="fa-IR" sz="1800" dirty="0" smtClean="0">
                <a:latin typeface="B Zar" panose="00000400000000000000" pitchFamily="2" charset="-78"/>
                <a:ea typeface="Calibri" panose="020F0502020204030204" pitchFamily="34" charset="0"/>
                <a:cs typeface="+mj-cs"/>
              </a:rPr>
              <a:t>او را تنها و بدون حامي رها نكنيد (حمايت نبايد لزوما از جانب شما باشد</a:t>
            </a:r>
            <a:r>
              <a:rPr lang="fa-IR" sz="1800" b="1" dirty="0" smtClean="0">
                <a:latin typeface="B Zar" panose="00000400000000000000" pitchFamily="2" charset="-78"/>
                <a:ea typeface="Calibri" panose="020F0502020204030204" pitchFamily="34" charset="0"/>
                <a:cs typeface="+mj-cs"/>
              </a:rPr>
              <a:t>)</a:t>
            </a:r>
            <a:endParaRPr lang="en-US" sz="1800" dirty="0" smtClean="0">
              <a:latin typeface="Calibri" panose="020F0502020204030204" pitchFamily="34" charset="0"/>
              <a:ea typeface="Calibri" panose="020F0502020204030204" pitchFamily="34" charset="0"/>
              <a:cs typeface="+mj-cs"/>
            </a:endParaRPr>
          </a:p>
          <a:p>
            <a:pPr marL="0" algn="just" rtl="1">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mj-cs"/>
            </a:endParaRPr>
          </a:p>
        </p:txBody>
      </p:sp>
      <p:sp>
        <p:nvSpPr>
          <p:cNvPr id="6" name="Rounded Rectangle 5"/>
          <p:cNvSpPr/>
          <p:nvPr/>
        </p:nvSpPr>
        <p:spPr>
          <a:xfrm>
            <a:off x="1146220" y="5151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marL="285750" lvl="0" indent="-285750" algn="ctr" rtl="1">
              <a:spcBef>
                <a:spcPct val="20000"/>
              </a:spcBef>
              <a:spcAft>
                <a:spcPts val="600"/>
              </a:spcAft>
              <a:buClr>
                <a:prstClr val="white"/>
              </a:buClr>
              <a:buSzPct val="80000"/>
              <a:buFont typeface="Wingdings 3" panose="05040102010807070707" pitchFamily="18" charset="2"/>
              <a:buChar char=""/>
            </a:pPr>
            <a:r>
              <a:rPr lang="fa-IR" dirty="0">
                <a:solidFill>
                  <a:srgbClr val="000000"/>
                </a:solidFill>
                <a:latin typeface="B Nazanin,Bold"/>
              </a:rPr>
              <a:t>افکار و احساسات افرادی که در مورد خودکشی حرف میزنند را بدون قضاوت </a:t>
            </a:r>
            <a:r>
              <a:rPr lang="fa-IR" dirty="0" smtClean="0">
                <a:solidFill>
                  <a:srgbClr val="FF0000"/>
                </a:solidFill>
                <a:latin typeface="B Nazanin,Bold"/>
              </a:rPr>
              <a:t>بشنویم (ب)</a:t>
            </a:r>
            <a:endParaRPr lang="fa-IR" dirty="0">
              <a:solidFill>
                <a:srgbClr val="FF0000"/>
              </a:solidFill>
              <a:latin typeface="B Nazanin,Bold"/>
            </a:endParaRPr>
          </a:p>
        </p:txBody>
      </p:sp>
    </p:spTree>
    <p:extLst>
      <p:ext uri="{BB962C8B-B14F-4D97-AF65-F5344CB8AC3E}">
        <p14:creationId xmlns:p14="http://schemas.microsoft.com/office/powerpoint/2010/main" val="3362678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در برخی مواقع افراد در معرض خطر خودکشی به دلیل </a:t>
            </a:r>
            <a:r>
              <a:rPr lang="fa-IR" sz="1800" u="sng" dirty="0">
                <a:effectLst/>
                <a:latin typeface="B Zar" panose="00000400000000000000" pitchFamily="2" charset="-78"/>
                <a:ea typeface="Calibri" panose="020F0502020204030204" pitchFamily="34" charset="0"/>
                <a:cs typeface="+mj-cs"/>
              </a:rPr>
              <a:t>مشکلات ارتباطی، افسردگی، اضطراب، عزت نفس پایین، اعتماد به نفس پایین، ناامیدی و درماندگی، احساس خستگی و ضعف، درد و رنج شدید روانی، خشم و انتقام، باور به حل نشدن مشکلات، ترس از انگ و سرزنش شدن و تحقیر شدن، طرد شدن و جدی گرفته نشدن و غیرو...</a:t>
            </a:r>
            <a:r>
              <a:rPr lang="fa-IR" sz="1800" dirty="0">
                <a:effectLst/>
                <a:latin typeface="B Zar" panose="00000400000000000000" pitchFamily="2" charset="-78"/>
                <a:ea typeface="Calibri" panose="020F0502020204030204" pitchFamily="34" charset="0"/>
                <a:cs typeface="+mj-cs"/>
              </a:rPr>
              <a:t>  با وجود تمام عوامل خطر و علایم و نشانه های جسمانی، شناختی، هیجانی و رفتاری، به شکل کلامی در مورد خودکشی </a:t>
            </a:r>
            <a:r>
              <a:rPr lang="fa-IR" sz="1800" u="sng" dirty="0">
                <a:effectLst/>
                <a:latin typeface="B Zar" panose="00000400000000000000" pitchFamily="2" charset="-78"/>
                <a:ea typeface="Calibri" panose="020F0502020204030204" pitchFamily="34" charset="0"/>
                <a:cs typeface="+mj-cs"/>
              </a:rPr>
              <a:t>صحبت نمیکنند</a:t>
            </a:r>
            <a:r>
              <a:rPr lang="fa-IR" sz="1800" dirty="0">
                <a:effectLst/>
                <a:latin typeface="B Zar" panose="00000400000000000000" pitchFamily="2" charset="-78"/>
                <a:ea typeface="Calibri" panose="020F0502020204030204" pitchFamily="34" charset="0"/>
                <a:cs typeface="+mj-cs"/>
              </a:rPr>
              <a:t>، خود افشایی نمیکنند که در نتیجه خطر خودکشی شناسایی نشده و فرد در معرض اقدام و فوت قرار خواهد گرفت.</a:t>
            </a:r>
            <a:endParaRPr lang="en-US" sz="1800" dirty="0">
              <a:effectLst/>
              <a:latin typeface="Calibri" panose="020F0502020204030204" pitchFamily="34" charset="0"/>
              <a:ea typeface="Calibri" panose="020F0502020204030204" pitchFamily="34" charset="0"/>
              <a:cs typeface="+mj-cs"/>
            </a:endParaRPr>
          </a:p>
          <a:p>
            <a:pPr marL="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548619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بهترین راه برای پی بردن به افکار خودکشی در یک فرد این است که </a:t>
            </a:r>
            <a:r>
              <a:rPr lang="fa-IR" sz="1800" dirty="0">
                <a:solidFill>
                  <a:srgbClr val="FF0000"/>
                </a:solidFill>
                <a:effectLst/>
                <a:latin typeface="B Zar" panose="00000400000000000000" pitchFamily="2" charset="-78"/>
                <a:ea typeface="Calibri" panose="020F0502020204030204" pitchFamily="34" charset="0"/>
                <a:cs typeface="+mj-cs"/>
              </a:rPr>
              <a:t>در مورد خودکشی از او سوال کنیم (بپرسیم)</a:t>
            </a:r>
            <a:r>
              <a:rPr lang="fa-IR" sz="1800" dirty="0">
                <a:effectLst/>
                <a:latin typeface="B Zar" panose="00000400000000000000" pitchFamily="2" charset="-78"/>
                <a:ea typeface="Calibri" panose="020F0502020204030204" pitchFamily="34" charset="0"/>
                <a:cs typeface="+mj-cs"/>
              </a:rPr>
              <a:t> </a:t>
            </a:r>
            <a:r>
              <a:rPr lang="fa-IR" sz="1800" u="sng" dirty="0">
                <a:effectLst/>
                <a:latin typeface="B Zar" panose="00000400000000000000" pitchFamily="2" charset="-78"/>
                <a:ea typeface="Calibri" panose="020F0502020204030204" pitchFamily="34" charset="0"/>
                <a:cs typeface="+mj-cs"/>
              </a:rPr>
              <a:t>سئوال درباره خودکشی باعث ایجاد افکار خودکشی نمی شود. </a:t>
            </a:r>
            <a:r>
              <a:rPr lang="fa-IR" sz="1800" dirty="0">
                <a:effectLst/>
                <a:latin typeface="B Zar" panose="00000400000000000000" pitchFamily="2" charset="-78"/>
                <a:ea typeface="Calibri" panose="020F0502020204030204" pitchFamily="34" charset="0"/>
                <a:cs typeface="+mj-cs"/>
              </a:rPr>
              <a:t>در حقیقت افراد خوشحال می شوند راجع به خودکشی و سئوالاتی که با آن دست و پنجه نرم می کنند به صورت واضح و مستقیم صحبت کنند. در واقع ارزیابی خطر خودکشی و توجه به درد هیجانی و همدلی با هیجان هایی که فرد را به سمت خودکشی سوق می دهد یکی از مولفه های مهم کاهش شدت افکار خودکشی است</a:t>
            </a:r>
            <a:r>
              <a:rPr lang="en-US" sz="1800" dirty="0">
                <a:effectLst/>
                <a:latin typeface="B Zar" panose="00000400000000000000" pitchFamily="2" charset="-78"/>
                <a:ea typeface="Calibri" panose="020F0502020204030204" pitchFamily="34" charset="0"/>
                <a:cs typeface="+mj-cs"/>
              </a:rPr>
              <a:t>.</a:t>
            </a:r>
            <a:endParaRPr lang="en-US" sz="1800" dirty="0">
              <a:effectLst/>
              <a:latin typeface="Calibri" panose="020F0502020204030204" pitchFamily="34" charset="0"/>
              <a:ea typeface="Calibri" panose="020F0502020204030204" pitchFamily="34" charset="0"/>
              <a:cs typeface="+mj-cs"/>
            </a:endParaRPr>
          </a:p>
          <a:p>
            <a:pPr marL="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540998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indent="0" algn="just" rtl="1">
              <a:lnSpc>
                <a:spcPct val="107000"/>
              </a:lnSpc>
              <a:spcBef>
                <a:spcPts val="0"/>
              </a:spcBef>
              <a:spcAft>
                <a:spcPts val="0"/>
              </a:spcAft>
              <a:buNone/>
            </a:pPr>
            <a:r>
              <a:rPr lang="fa-IR" b="1" dirty="0">
                <a:effectLst/>
                <a:latin typeface="B Zar" panose="00000400000000000000" pitchFamily="2" charset="-78"/>
                <a:ea typeface="Calibri" panose="020F0502020204030204" pitchFamily="34" charset="0"/>
                <a:cs typeface="+mj-cs"/>
              </a:rPr>
              <a:t>کی بپرسیم؟</a:t>
            </a:r>
            <a:endParaRPr lang="en-US"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وقتی </a:t>
            </a:r>
            <a:r>
              <a:rPr lang="fa-IR" sz="1800" dirty="0">
                <a:solidFill>
                  <a:srgbClr val="FF0000"/>
                </a:solidFill>
                <a:effectLst/>
                <a:latin typeface="B Zar" panose="00000400000000000000" pitchFamily="2" charset="-78"/>
                <a:ea typeface="Calibri" panose="020F0502020204030204" pitchFamily="34" charset="0"/>
                <a:cs typeface="+mj-cs"/>
              </a:rPr>
              <a:t>علایم و نشانه های خودکشی </a:t>
            </a:r>
            <a:r>
              <a:rPr lang="fa-IR" sz="1800" dirty="0">
                <a:effectLst/>
                <a:latin typeface="B Zar" panose="00000400000000000000" pitchFamily="2" charset="-78"/>
                <a:ea typeface="Calibri" panose="020F0502020204030204" pitchFamily="34" charset="0"/>
                <a:cs typeface="+mj-cs"/>
              </a:rPr>
              <a:t>از قبیل: </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نشانه های رفتاری</a:t>
            </a:r>
            <a:r>
              <a:rPr lang="fa-IR" sz="1800" dirty="0">
                <a:effectLst/>
                <a:latin typeface="B Zar" panose="00000400000000000000" pitchFamily="2" charset="-78"/>
                <a:ea typeface="Calibri" panose="020F0502020204030204" pitchFamily="34" charset="0"/>
                <a:cs typeface="+mj-cs"/>
              </a:rPr>
              <a:t>: گوشه گیری، کاهش پیشرفت تحصیلی، کاهش علایق، اهدا عضو، بخشیدن وسایل، نهیه ابزار خودکشی، نوشتن وصیت نامه، خداحافظی کردن، برنامه ریزی و تعیین زمان و مکان خودکشی ... </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نشانه های جسمی: </a:t>
            </a:r>
            <a:r>
              <a:rPr lang="fa-IR" sz="1800" dirty="0">
                <a:effectLst/>
                <a:latin typeface="B Zar" panose="00000400000000000000" pitchFamily="2" charset="-78"/>
                <a:ea typeface="Calibri" panose="020F0502020204030204" pitchFamily="34" charset="0"/>
                <a:cs typeface="+mj-cs"/>
              </a:rPr>
              <a:t>تغییر الگوی خواب واشتها، افزایش یا کاهش وزن ، عدم اهمیت به ظاهر و پوشش </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نشانه های احساسی- عاطفی: </a:t>
            </a:r>
            <a:r>
              <a:rPr lang="fa-IR" sz="1800" dirty="0">
                <a:effectLst/>
                <a:latin typeface="B Zar" panose="00000400000000000000" pitchFamily="2" charset="-78"/>
                <a:ea typeface="Calibri" panose="020F0502020204030204" pitchFamily="34" charset="0"/>
                <a:cs typeface="+mj-cs"/>
              </a:rPr>
              <a:t>احساس غمگینی- خشم- ناامیدی- اضطراب-  بی ارزشی و بی کفایتی- احساس تنهایی و دوست داشتنی نبودن- احساس بی لذتی- بهبود ناگهانی خلق بعد از یک دوره طولانی</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نشانه های</a:t>
            </a:r>
            <a:r>
              <a:rPr lang="fa-IR" sz="1800" dirty="0">
                <a:effectLst/>
                <a:latin typeface="B Zar" panose="00000400000000000000" pitchFamily="2" charset="-78"/>
                <a:ea typeface="Calibri" panose="020F0502020204030204" pitchFamily="34" charset="0"/>
                <a:cs typeface="+mj-cs"/>
              </a:rPr>
              <a:t> </a:t>
            </a:r>
            <a:r>
              <a:rPr lang="fa-IR" sz="1800" b="1" dirty="0">
                <a:effectLst/>
                <a:latin typeface="B Zar" panose="00000400000000000000" pitchFamily="2" charset="-78"/>
                <a:ea typeface="Calibri" panose="020F0502020204030204" pitchFamily="34" charset="0"/>
                <a:cs typeface="+mj-cs"/>
              </a:rPr>
              <a:t>شناختی:  </a:t>
            </a:r>
            <a:r>
              <a:rPr lang="fa-IR" sz="1800" dirty="0">
                <a:effectLst/>
                <a:latin typeface="B Zar" panose="00000400000000000000" pitchFamily="2" charset="-78"/>
                <a:ea typeface="Calibri" panose="020F0502020204030204" pitchFamily="34" charset="0"/>
                <a:cs typeface="+mj-cs"/>
              </a:rPr>
              <a:t>اشتغالات ذهنی</a:t>
            </a:r>
            <a:r>
              <a:rPr lang="fa-IR" sz="1800" b="1" dirty="0">
                <a:effectLst/>
                <a:latin typeface="B Zar" panose="00000400000000000000" pitchFamily="2" charset="-78"/>
                <a:ea typeface="Calibri" panose="020F0502020204030204" pitchFamily="34" charset="0"/>
                <a:cs typeface="+mj-cs"/>
              </a:rPr>
              <a:t>، </a:t>
            </a:r>
            <a:r>
              <a:rPr lang="fa-IR" sz="1800" dirty="0">
                <a:effectLst/>
                <a:latin typeface="B Zar" panose="00000400000000000000" pitchFamily="2" charset="-78"/>
                <a:ea typeface="Calibri" panose="020F0502020204030204" pitchFamily="34" charset="0"/>
                <a:cs typeface="+mj-cs"/>
              </a:rPr>
              <a:t>توجه و تمرکز پایین</a:t>
            </a:r>
            <a:r>
              <a:rPr lang="fa-IR" sz="1800" b="1" dirty="0">
                <a:effectLst/>
                <a:latin typeface="B Zar" panose="00000400000000000000" pitchFamily="2" charset="-78"/>
                <a:ea typeface="Calibri" panose="020F0502020204030204" pitchFamily="34" charset="0"/>
                <a:cs typeface="+mj-cs"/>
              </a:rPr>
              <a:t>، </a:t>
            </a:r>
            <a:r>
              <a:rPr lang="fa-IR" sz="1800" dirty="0">
                <a:effectLst/>
                <a:latin typeface="B Zar" panose="00000400000000000000" pitchFamily="2" charset="-78"/>
                <a:ea typeface="Calibri" panose="020F0502020204030204" pitchFamily="34" charset="0"/>
                <a:cs typeface="+mj-cs"/>
              </a:rPr>
              <a:t>قدرت تصمیم گیری پایین</a:t>
            </a:r>
            <a:r>
              <a:rPr lang="fa-IR" sz="1800" b="1" dirty="0">
                <a:effectLst/>
                <a:latin typeface="B Zar" panose="00000400000000000000" pitchFamily="2" charset="-78"/>
                <a:ea typeface="Calibri" panose="020F0502020204030204" pitchFamily="34" charset="0"/>
                <a:cs typeface="+mj-cs"/>
              </a:rPr>
              <a:t>، </a:t>
            </a:r>
            <a:r>
              <a:rPr lang="fa-IR" sz="1800" dirty="0">
                <a:effectLst/>
                <a:latin typeface="B Zar" panose="00000400000000000000" pitchFamily="2" charset="-78"/>
                <a:ea typeface="Calibri" panose="020F0502020204030204" pitchFamily="34" charset="0"/>
                <a:cs typeface="+mj-cs"/>
              </a:rPr>
              <a:t>توجه منفی به جزییات</a:t>
            </a:r>
            <a:r>
              <a:rPr lang="fa-IR" sz="1800" b="1" dirty="0">
                <a:effectLst/>
                <a:latin typeface="B Zar" panose="00000400000000000000" pitchFamily="2" charset="-78"/>
                <a:ea typeface="Calibri" panose="020F0502020204030204" pitchFamily="34" charset="0"/>
                <a:cs typeface="+mj-cs"/>
              </a:rPr>
              <a:t>، </a:t>
            </a:r>
            <a:r>
              <a:rPr lang="fa-IR" sz="1800" dirty="0">
                <a:effectLst/>
                <a:latin typeface="B Zar" panose="00000400000000000000" pitchFamily="2" charset="-78"/>
                <a:ea typeface="Calibri" panose="020F0502020204030204" pitchFamily="34" charset="0"/>
                <a:cs typeface="+mj-cs"/>
              </a:rPr>
              <a:t>تفکر منفی </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و یا </a:t>
            </a:r>
            <a:r>
              <a:rPr lang="fa-IR" sz="1800" dirty="0">
                <a:solidFill>
                  <a:srgbClr val="FF0000"/>
                </a:solidFill>
                <a:effectLst/>
                <a:latin typeface="B Zar" panose="00000400000000000000" pitchFamily="2" charset="-78"/>
                <a:ea typeface="Calibri" panose="020F0502020204030204" pitchFamily="34" charset="0"/>
                <a:cs typeface="+mj-cs"/>
              </a:rPr>
              <a:t>عوامل خطر متعدد </a:t>
            </a:r>
            <a:r>
              <a:rPr lang="fa-IR" sz="1800" dirty="0">
                <a:effectLst/>
                <a:latin typeface="B Zar" panose="00000400000000000000" pitchFamily="2" charset="-78"/>
                <a:ea typeface="Calibri" panose="020F0502020204030204" pitchFamily="34" charset="0"/>
                <a:cs typeface="+mj-cs"/>
              </a:rPr>
              <a:t>( به عنوان مثال سابقه خودکشی و یا ابتلا به افسردگی ) و یا علایم هشدار دهنده وجود دارد </a:t>
            </a:r>
            <a:r>
              <a:rPr lang="fa-IR" sz="1800" b="1" u="sng" dirty="0">
                <a:solidFill>
                  <a:srgbClr val="FF0000"/>
                </a:solidFill>
                <a:effectLst/>
                <a:latin typeface="B Zar" panose="00000400000000000000" pitchFamily="2" charset="-78"/>
                <a:ea typeface="Calibri" panose="020F0502020204030204" pitchFamily="34" charset="0"/>
                <a:cs typeface="+mj-cs"/>
              </a:rPr>
              <a:t>مستقیم از افکار خودکشی بپرسید</a:t>
            </a:r>
            <a:r>
              <a:rPr lang="fa-IR" sz="1800" b="1" dirty="0">
                <a:solidFill>
                  <a:srgbClr val="FF0000"/>
                </a:solidFill>
                <a:effectLst/>
                <a:latin typeface="B Zar" panose="00000400000000000000" pitchFamily="2" charset="-78"/>
                <a:ea typeface="Calibri" panose="020F0502020204030204" pitchFamily="34" charset="0"/>
                <a:cs typeface="+mj-cs"/>
              </a:rPr>
              <a:t> </a:t>
            </a:r>
            <a:endParaRPr lang="en-US" sz="1800" b="1" dirty="0">
              <a:solidFill>
                <a:srgbClr val="FF0000"/>
              </a:solidFill>
              <a:effectLst/>
              <a:latin typeface="Calibri" panose="020F0502020204030204" pitchFamily="34" charset="0"/>
              <a:ea typeface="Calibri" panose="020F0502020204030204" pitchFamily="34" charset="0"/>
              <a:cs typeface="+mj-cs"/>
            </a:endParaRPr>
          </a:p>
          <a:p>
            <a:pPr marL="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177180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چگونه بپرسیم؟</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سئوال کردن درباره افکار خودکشی آسان نیست. بهتر است به تدریج بیمار را به سمت موضوع سئوال هدایت کنید</a:t>
            </a:r>
            <a:r>
              <a:rPr lang="en-US" sz="1800" b="1" dirty="0">
                <a:effectLst/>
                <a:latin typeface="B Zar" panose="00000400000000000000" pitchFamily="2" charset="-78"/>
                <a:ea typeface="Calibri" panose="020F0502020204030204" pitchFamily="34" charset="0"/>
                <a:cs typeface="+mj-cs"/>
              </a:rPr>
              <a:t>.</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b="1" dirty="0">
                <a:effectLst/>
                <a:latin typeface="B Zar" panose="00000400000000000000" pitchFamily="2" charset="-78"/>
                <a:ea typeface="Calibri" panose="020F0502020204030204" pitchFamily="34" charset="0"/>
                <a:cs typeface="+mj-cs"/>
              </a:rPr>
              <a:t>برخی از سئوالات مفید عبارتند از</a:t>
            </a:r>
            <a:r>
              <a:rPr lang="en-US" sz="1800" b="1" dirty="0" smtClean="0">
                <a:effectLst/>
                <a:latin typeface="B Zar" panose="00000400000000000000" pitchFamily="2" charset="-78"/>
                <a:ea typeface="Calibri" panose="020F0502020204030204" pitchFamily="34" charset="0"/>
                <a:cs typeface="+mj-cs"/>
              </a:rPr>
              <a:t>:</a:t>
            </a:r>
            <a:r>
              <a:rPr lang="fa-IR" sz="1800" b="1" dirty="0" smtClean="0">
                <a:effectLst/>
                <a:latin typeface="B Zar" panose="00000400000000000000" pitchFamily="2" charset="-78"/>
                <a:ea typeface="Calibri" panose="020F0502020204030204" pitchFamily="34" charset="0"/>
                <a:cs typeface="+mj-cs"/>
              </a:rPr>
              <a:t> (به ترتیب بپرسید)</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effectLst/>
                <a:latin typeface="B Zar" panose="00000400000000000000" pitchFamily="2" charset="-78"/>
                <a:ea typeface="Calibri" panose="020F0502020204030204" pitchFamily="34" charset="0"/>
                <a:cs typeface="+mj-cs"/>
              </a:rPr>
              <a:t>آیا احساس غمگینی می کنی؟</a:t>
            </a:r>
            <a:endParaRPr lang="en-US"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احساس می کنی زندگی ارزش زنده بودن ندارد؟</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ارزوی مردن میکنی؟</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به پایان دادن به زندگیت فکر میکنی؟ </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به خودکشی کردن فکر میکنی؟ آیا همین حالا به آن فکر میکنی؟ این افکار چقدر شدید هستند؟</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نقشه یا برنامه ای برای پایان دادن به زندگیت داری؟</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طرح و نقشه ای برای صدمه زدن به خودت- کشتن خودت- داری؟</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کی، کجا و چگونه؟</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واقعا قصد این کار را داری؟</a:t>
            </a:r>
          </a:p>
          <a:p>
            <a:pPr marL="0" marR="0" indent="0" algn="just" rtl="1">
              <a:lnSpc>
                <a:spcPct val="107000"/>
              </a:lnSpc>
              <a:spcBef>
                <a:spcPts val="0"/>
              </a:spcBef>
              <a:spcAft>
                <a:spcPts val="0"/>
              </a:spcAft>
              <a:buNone/>
            </a:pPr>
            <a:r>
              <a:rPr lang="fa-IR" sz="1800" dirty="0">
                <a:effectLst/>
                <a:latin typeface="Calibri" panose="020F0502020204030204" pitchFamily="34" charset="0"/>
                <a:ea typeface="Calibri" panose="020F0502020204030204" pitchFamily="34" charset="0"/>
                <a:cs typeface="+mj-cs"/>
              </a:rPr>
              <a:t>آیا چیزی هست که مانع پایان دادن به زندگیت شود</a:t>
            </a:r>
            <a:r>
              <a:rPr lang="fa-IR" sz="1800" dirty="0" smtClean="0">
                <a:effectLst/>
                <a:latin typeface="Calibri" panose="020F0502020204030204" pitchFamily="34" charset="0"/>
                <a:ea typeface="Calibri" panose="020F0502020204030204" pitchFamily="34" charset="0"/>
                <a:cs typeface="+mj-cs"/>
              </a:rPr>
              <a:t>؟</a:t>
            </a:r>
          </a:p>
          <a:p>
            <a:pPr marL="0" marR="0" indent="0" algn="just" rtl="1">
              <a:lnSpc>
                <a:spcPct val="107000"/>
              </a:lnSpc>
              <a:spcBef>
                <a:spcPts val="0"/>
              </a:spcBef>
              <a:spcAft>
                <a:spcPts val="0"/>
              </a:spcAft>
              <a:buNone/>
            </a:pPr>
            <a:r>
              <a:rPr lang="fa-IR" sz="1800" dirty="0">
                <a:latin typeface="Calibri" panose="020F0502020204030204" pitchFamily="34" charset="0"/>
                <a:ea typeface="Calibri" panose="020F0502020204030204" pitchFamily="34" charset="0"/>
                <a:cs typeface="+mj-cs"/>
              </a:rPr>
              <a:t>به هنگام سوال از اصطلاحاتی مثل آسیب رساندن به خود یا کشتن خود استفاده کنید و از او بخواهید که </a:t>
            </a:r>
            <a:r>
              <a:rPr lang="fa-IR" sz="1800" dirty="0" smtClean="0">
                <a:latin typeface="Calibri" panose="020F0502020204030204" pitchFamily="34" charset="0"/>
                <a:ea typeface="Calibri" panose="020F0502020204030204" pitchFamily="34" charset="0"/>
                <a:cs typeface="+mj-cs"/>
              </a:rPr>
              <a:t>حرف بزند</a:t>
            </a:r>
            <a:endParaRPr lang="fa-IR" sz="1800" dirty="0">
              <a:effectLst/>
              <a:latin typeface="Calibri" panose="020F0502020204030204" pitchFamily="34" charset="0"/>
              <a:ea typeface="Calibri" panose="020F0502020204030204" pitchFamily="34" charset="0"/>
              <a:cs typeface="+mj-cs"/>
            </a:endParaRPr>
          </a:p>
          <a:p>
            <a:pPr marL="0" marR="0" indent="0" algn="just" rtl="1">
              <a:lnSpc>
                <a:spcPct val="107000"/>
              </a:lnSpc>
              <a:spcBef>
                <a:spcPts val="0"/>
              </a:spcBef>
              <a:spcAft>
                <a:spcPts val="0"/>
              </a:spcAft>
              <a:buNone/>
            </a:pPr>
            <a:r>
              <a:rPr lang="fa-IR" sz="1800" dirty="0">
                <a:solidFill>
                  <a:srgbClr val="FF0000"/>
                </a:solidFill>
                <a:effectLst/>
                <a:latin typeface="Calibri" panose="020F0502020204030204" pitchFamily="34" charset="0"/>
                <a:ea typeface="Calibri" panose="020F0502020204030204" pitchFamily="34" charset="0"/>
                <a:cs typeface="+mj-cs"/>
              </a:rPr>
              <a:t>پرسیدن در مورد تمایلات به خودکشی نیست که ایده خودکشی را در مغز دیگران قرار می‌دهد اما سوال‌کردن در این مورد می‌تواند به دیگران کمک کند که در مورد مسائلشان حرف بزنند. </a:t>
            </a: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441474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چیز هایی که </a:t>
            </a:r>
            <a:r>
              <a:rPr lang="fa-IR" b="1" u="sng"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نباید بگویید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چه طور می‌توانی به خودکشی فکر کنی؟ زندگی تو تا این حد بد نیست</a:t>
            </a: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درد زیر پوسته است. اگر فرد احساس کند کسی او را درک می‌کند، خیلی برایش مفید خواهد بود. چنین جمله‌هایی القاکننده‌ی عدم باور و قضاوت است، نه درک کردن</a:t>
            </a:r>
            <a:r>
              <a:rPr lang="en-US"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تو نمی‌دانی اگر خودت را بکشی من نابود می‌شوم؟ چه ‌طور می‌توانی فکرش را بکنی که چنین آسیبی به من بزنی؟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عزیز شما به خودی خود حس بدی دارد. انباشتن بار گناه روی شانه‌هایش قرار نیست به او احساس آرامش یا درک شدن بدهد یا او را تشویق کند که بیش‌تر با شما حرف بزند.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خودکشی خود خواهی است</a:t>
            </a:r>
            <a:r>
              <a:rPr lang="en-US"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r>
              <a:rPr lang="en-US" b="1" kern="1200" dirty="0">
                <a:solidFill>
                  <a:srgbClr val="000000"/>
                </a:solidFill>
                <a:effectLst/>
                <a:latin typeface="B Nazanin" panose="00000400000000000000" pitchFamily="2" charset="-78"/>
                <a:ea typeface="Calibri" panose="020F0502020204030204" pitchFamily="34" charset="0"/>
                <a:cs typeface="Arial" panose="020B0604020202020204" pitchFamily="34" charset="0"/>
              </a:rPr>
              <a:t>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این جمله احساس گناه بیش‌تری را به او القا می‌کند. این‌جا ۲ نکته اهمیت دارد. یکی این‌که بسیاری از آدم‌هایی که به خودکشی فکر می‌کنند، تصور می‌کنند زنده ماندن‌شان باری به دوش خانواده‌شان است. دوم، آیا در واکنش به دردی مشقت ‌بار طبیعی نیست که اول به فکر رهایی خودشان از این رنج باشند؟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خودکشی کار آدم‌های ضعیف است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این جمله حس خجالت را القا می‌کند. و اصلا منطقی نیست. بیشتر آدم‌ها از مرگ می‌ترسند. پس غلبه بر ترس از مرگ ضعف تلقی نمی‌شود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rtl="1">
              <a:lnSpc>
                <a:spcPct val="107000"/>
              </a:lnSpc>
              <a:spcBef>
                <a:spcPts val="0"/>
              </a:spcBef>
              <a:spcAft>
                <a:spcPts val="0"/>
              </a:spcAft>
              <a:buClrTx/>
              <a:buNone/>
            </a:pPr>
            <a:endParaRPr lang="en-US" sz="18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42189974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منظورت این نیست. تو واقعا نمی‌خواهی بمیری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پیام این جمله که اغلب به خاطر اضطراب یا ترس گفته می‌شود، بی‌اعتباری و بی‌اعتنایی فرد است. فرض کنید منظور آن شخص واقعا این است که می‌خواهد بمیرد. اگر به فردی که حقیقتا قصد خودکشی دارد، بی‌اعتنایی کنید خیلی زیان‌بارتر از این است که کسی را که قصد خودکشی ندارد جدی بگیرید. بنابراین چرا همه را جدی نمی‌گیرید؟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تو چیزهای زیادی داری که به خاطرشان زندگی کنی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برای بسیاری از آدم‌ها که به خودکشی فکر می‌کنند و اصلا احساس نمی‌کنند چیز زیادی برای زندگی کردن دارند، این گفته می‌تواند عدم درک بسیار عمقی را انتقال دهد</a:t>
            </a:r>
          </a:p>
          <a:p>
            <a:pPr marL="457200" marR="0" algn="just" rtl="1">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endParaRPr lang="en-US" sz="18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402041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dirty="0">
                <a:solidFill>
                  <a:srgbClr val="000000"/>
                </a:solidFill>
                <a:latin typeface="Century Schoolbook"/>
                <a:cs typeface="B Nazanin"/>
              </a:rPr>
              <a:t>باورهاي نادرستی در مورد خودکشی وجود دارد که ممکن است در شناسایی  افرادي که در خطر خودکشی هستند تداخل ایجاد کند. شایع ترین این باورها در زیر آمده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a:t>
            </a:r>
            <a:r>
              <a:rPr lang="fa-IR" sz="2400" dirty="0" smtClean="0">
                <a:solidFill>
                  <a:srgbClr val="000000"/>
                </a:solidFill>
                <a:latin typeface="Century Schoolbook"/>
                <a:cs typeface="B Nazanin"/>
              </a:rPr>
              <a:t>: کسانی </a:t>
            </a:r>
            <a:r>
              <a:rPr lang="fa-IR" sz="2400" dirty="0">
                <a:solidFill>
                  <a:srgbClr val="000000"/>
                </a:solidFill>
                <a:latin typeface="Century Schoolbook"/>
                <a:cs typeface="B Nazanin"/>
              </a:rPr>
              <a:t>که راجع به خودکشی و قصدشان مبنی بر خودکشی صحبت میکنند، واقعاً به خود </a:t>
            </a:r>
            <a:r>
              <a:rPr lang="fa-IR" sz="2400" dirty="0" smtClean="0">
                <a:solidFill>
                  <a:srgbClr val="000000"/>
                </a:solidFill>
                <a:latin typeface="Century Schoolbook"/>
                <a:cs typeface="B Nazanin"/>
              </a:rPr>
              <a:t>آسیبی نخواهند </a:t>
            </a:r>
            <a:r>
              <a:rPr lang="fa-IR" sz="2400" dirty="0">
                <a:solidFill>
                  <a:srgbClr val="000000"/>
                </a:solidFill>
                <a:latin typeface="Century Schoolbook"/>
                <a:cs typeface="B Nazanin"/>
              </a:rPr>
              <a:t>زد و فقط قصد جلب توجه </a:t>
            </a:r>
            <a:r>
              <a:rPr lang="fa-IR" sz="2400" dirty="0" smtClean="0">
                <a:solidFill>
                  <a:srgbClr val="000000"/>
                </a:solidFill>
                <a:latin typeface="Century Schoolbook"/>
                <a:cs typeface="B Nazanin"/>
              </a:rPr>
              <a:t>دارند</a:t>
            </a:r>
          </a:p>
          <a:p>
            <a:pPr marL="0" marR="0" indent="0" algn="just" rtl="1">
              <a:lnSpc>
                <a:spcPct val="107000"/>
              </a:lnSpc>
              <a:spcBef>
                <a:spcPts val="0"/>
              </a:spcBef>
              <a:spcAft>
                <a:spcPts val="800"/>
              </a:spcAft>
              <a:buNone/>
            </a:pPr>
            <a:endParaRPr lang="fa-IR" sz="2400" dirty="0" smtClean="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b="1" dirty="0">
                <a:solidFill>
                  <a:srgbClr val="00B050"/>
                </a:solidFill>
                <a:latin typeface="Century Schoolbook"/>
                <a:cs typeface="B Nazanin"/>
              </a:rPr>
              <a:t>: </a:t>
            </a:r>
            <a:r>
              <a:rPr lang="fa-IR" sz="2400" dirty="0">
                <a:solidFill>
                  <a:srgbClr val="000000"/>
                </a:solidFill>
                <a:latin typeface="Century Schoolbook"/>
                <a:cs typeface="B Nazanin"/>
              </a:rPr>
              <a:t>بسیاری از کسانی که در اثر خودکشی جان خود را از دست می دهند، احساسات، افکار و </a:t>
            </a:r>
            <a:r>
              <a:rPr lang="fa-IR" sz="2400" dirty="0" smtClean="0">
                <a:solidFill>
                  <a:srgbClr val="000000"/>
                </a:solidFill>
                <a:latin typeface="Century Schoolbook"/>
                <a:cs typeface="B Nazanin"/>
              </a:rPr>
              <a:t>نقشه های </a:t>
            </a:r>
            <a:r>
              <a:rPr lang="fa-IR" sz="2400" dirty="0">
                <a:solidFill>
                  <a:srgbClr val="000000"/>
                </a:solidFill>
                <a:latin typeface="Century Schoolbook"/>
                <a:cs typeface="B Nazanin"/>
              </a:rPr>
              <a:t>خودکشی خود را قبل از مرگ، با دیگران در میان گذاشته اند. هنگامی که فردی درباره ی </a:t>
            </a:r>
            <a:r>
              <a:rPr lang="fa-IR" sz="2400" dirty="0" smtClean="0">
                <a:solidFill>
                  <a:srgbClr val="000000"/>
                </a:solidFill>
                <a:latin typeface="Century Schoolbook"/>
                <a:cs typeface="B Nazanin"/>
              </a:rPr>
              <a:t>افکار خودکشی </a:t>
            </a:r>
            <a:r>
              <a:rPr lang="fa-IR" sz="2400" dirty="0">
                <a:solidFill>
                  <a:srgbClr val="000000"/>
                </a:solidFill>
                <a:latin typeface="Century Schoolbook"/>
                <a:cs typeface="B Nazanin"/>
              </a:rPr>
              <a:t>یا قصد یا نقشه ای برای خودکشی صحبت می کند، مشاور باید تمام پیشگیری ها و </a:t>
            </a:r>
            <a:r>
              <a:rPr lang="fa-IR" sz="2400" dirty="0" smtClean="0">
                <a:solidFill>
                  <a:srgbClr val="000000"/>
                </a:solidFill>
                <a:latin typeface="Century Schoolbook"/>
                <a:cs typeface="B Nazanin"/>
              </a:rPr>
              <a:t>احتیاط های </a:t>
            </a:r>
            <a:r>
              <a:rPr lang="fa-IR" sz="2400" dirty="0">
                <a:solidFill>
                  <a:srgbClr val="000000"/>
                </a:solidFill>
                <a:latin typeface="Century Schoolbook"/>
                <a:cs typeface="B Nazanin"/>
              </a:rPr>
              <a:t>لازم را به عمل آورد . هرگونه تهدید مبنی بر آسیب رساندن به خود باید کامل اً جدی تلقی شود</a:t>
            </a:r>
            <a:endParaRPr lang="en-US" sz="2400" dirty="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5378377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اوضاع می‌توانست بدتر از این باشد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آدم‌هایی که به خودکشی فکر می‌کنند، حتی اگر چیزهای خوب زیادی برایشان وجود داشته‌باشد، حتی اگر زندگی‌شان می‌توانست خیلی بدتر باشد، باز هم اوضاعی را تجربه می‌کنند که ظاهرا غیرقابل تحمل است و باعث شده‌است بخواهند بمیرند.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dirty="0">
                <a:effectLst/>
                <a:latin typeface="Calibri" panose="020F0502020204030204" pitchFamily="34" charset="0"/>
                <a:ea typeface="Calibri" panose="020F0502020204030204" pitchFamily="34" charset="0"/>
                <a:cs typeface="B Nazanin" panose="00000400000000000000" pitchFamily="2" charset="-78"/>
              </a:rPr>
              <a:t>آدم‌های دیگر مشکلاتی بدتر از تو دارند و نمی‌خواهند بمیرند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en-US" b="1" dirty="0">
                <a:effectLst/>
                <a:latin typeface="Calibri" panose="020F0502020204030204" pitchFamily="34" charset="0"/>
                <a:ea typeface="Calibri" panose="020F0502020204030204" pitchFamily="34" charset="0"/>
                <a:cs typeface="B Nazanin" panose="00000400000000000000" pitchFamily="2" charset="-78"/>
              </a:rPr>
              <a:t> </a:t>
            </a:r>
            <a:r>
              <a:rPr lang="fa-IR" dirty="0">
                <a:effectLst/>
                <a:latin typeface="Calibri" panose="020F0502020204030204" pitchFamily="34" charset="0"/>
                <a:ea typeface="Calibri" panose="020F0502020204030204" pitchFamily="34" charset="0"/>
                <a:cs typeface="B Nazanin" panose="00000400000000000000" pitchFamily="2" charset="-78"/>
              </a:rPr>
              <a:t>مقایسه‌ی او با کسانی که بهتر با مشکلات کنار می‌پایند ممکن است فقط حس محکوم کردن خود را در او تشدید کند.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dirty="0">
                <a:effectLst/>
                <a:latin typeface="Calibri" panose="020F0502020204030204" pitchFamily="34" charset="0"/>
                <a:ea typeface="Calibri" panose="020F0502020204030204" pitchFamily="34" charset="0"/>
                <a:cs typeface="B Nazanin" panose="00000400000000000000" pitchFamily="2" charset="-78"/>
              </a:rPr>
              <a:t>خودکشی راه‌ حلی دائمی به یک مشکل موقت است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dirty="0">
                <a:effectLst/>
                <a:latin typeface="Calibri" panose="020F0502020204030204" pitchFamily="34" charset="0"/>
                <a:ea typeface="Calibri" panose="020F0502020204030204" pitchFamily="34" charset="0"/>
                <a:cs typeface="B Nazanin" panose="00000400000000000000" pitchFamily="2" charset="-78"/>
              </a:rPr>
              <a:t>من آدم‌ها، به‌ویژه نوجوانانی را می‌شناسم که این جمله برایشان بی‌نهایت مفید بوده‌است. اما در عین حال این پیام را منتقل می‌کند که مشکلات یک فرد موقتی است، در حالی که ممکن است این‌طور نباشد. در چنین اوضاعی، یک هدف واقع‌گرایانه برای آن فرد می‌تواند این باشد که یاد بگیرد با مشکلات کنار بیاید و با وجود آنها زندگی معناداری داشته ‌باشد. مشکل دیگر چنین جمله‌ای پیامی است که القا می‌کند: خودکشی یک راه‌حل است </a:t>
            </a:r>
            <a:r>
              <a:rPr lang="fa-IR" dirty="0">
                <a:effectLst/>
                <a:latin typeface="Calibri" panose="020F0502020204030204" pitchFamily="34" charset="0"/>
                <a:ea typeface="Calibri" panose="020F0502020204030204" pitchFamily="34" charset="0"/>
                <a:cs typeface="Arial" panose="020B0604020202020204" pitchFamily="34" charset="0"/>
              </a:rPr>
              <a:t>–</a:t>
            </a:r>
            <a:r>
              <a:rPr lang="fa-IR" dirty="0">
                <a:effectLst/>
                <a:latin typeface="Calibri" panose="020F0502020204030204" pitchFamily="34" charset="0"/>
                <a:ea typeface="Calibri" panose="020F0502020204030204" pitchFamily="34" charset="0"/>
                <a:cs typeface="B Nazanin" panose="00000400000000000000" pitchFamily="2" charset="-78"/>
              </a:rPr>
              <a:t>بله یک راه‌حل دائمی. من توصیه می‌کنم حداقل کلمه‌ی “راه‌حل” را با “اقدام” یا “کنش” عوض کنید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endParaRPr lang="en-US" sz="1800"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223494" y="13644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185649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dirty="0">
                <a:effectLst/>
                <a:latin typeface="Calibri" panose="020F0502020204030204" pitchFamily="34" charset="0"/>
                <a:ea typeface="Calibri" panose="020F0502020204030204" pitchFamily="34" charset="0"/>
                <a:cs typeface="B Nazanin" panose="00000400000000000000" pitchFamily="2" charset="-78"/>
              </a:rPr>
              <a:t>اگر در اثر خودکشی بمیری به جهنم خواهی‌رفت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dirty="0">
                <a:effectLst/>
                <a:latin typeface="Calibri" panose="020F0502020204030204" pitchFamily="34" charset="0"/>
                <a:ea typeface="Calibri" panose="020F0502020204030204" pitchFamily="34" charset="0"/>
                <a:cs typeface="B Nazanin" panose="00000400000000000000" pitchFamily="2" charset="-78"/>
              </a:rPr>
              <a:t>شاید او به جهنم اعتقاد ندارد. شاید اعتقاد دارد خدایی که او را می‌پرستد گناه خودکشی‌اش را خواهد بخشید. گفتن این جمله احساس بیگانگی را در او تشدید میکند</a:t>
            </a:r>
            <a:r>
              <a:rPr lang="en-US" dirty="0">
                <a:effectLst/>
                <a:latin typeface="Calibri" panose="020F0502020204030204" pitchFamily="34" charset="0"/>
                <a:ea typeface="Calibri" panose="020F0502020204030204" pitchFamily="34" charset="0"/>
                <a:cs typeface="B Nazanin" panose="00000400000000000000" pitchFamily="2" charset="-78"/>
              </a:rPr>
              <a:t>.</a:t>
            </a:r>
            <a:r>
              <a:rPr lang="en-US" dirty="0">
                <a:effectLst/>
                <a:latin typeface="B Nazanin" panose="00000400000000000000" pitchFamily="2" charset="-78"/>
                <a:ea typeface="Calibri" panose="020F0502020204030204" pitchFamily="34" charset="0"/>
                <a:cs typeface="Arial" panose="020B0604020202020204" pitchFamily="34" charset="0"/>
              </a:rPr>
              <a:t> </a:t>
            </a:r>
            <a:r>
              <a:rPr lang="fa-IR" dirty="0">
                <a:effectLst/>
                <a:latin typeface="B Nazanin" panose="00000400000000000000" pitchFamily="2" charset="-78"/>
                <a:ea typeface="Calibri" panose="020F0502020204030204" pitchFamily="34" charset="0"/>
                <a:cs typeface="Arial" panose="020B0604020202020204" pitchFamily="34" charset="0"/>
              </a:rPr>
              <a:t>سعی نکنید بحثی در مورد ارزش و اهمیت زندگی یا معنای آن شروع کنید</a:t>
            </a:r>
            <a:r>
              <a:rPr lang="fa-IR" dirty="0">
                <a:effectLst/>
                <a:latin typeface="Calibri" panose="020F0502020204030204" pitchFamily="34" charset="0"/>
                <a:ea typeface="Calibri" panose="020F0502020204030204" pitchFamily="34" charset="0"/>
                <a:cs typeface="B Nazanin" panose="00000400000000000000" pitchFamily="2" charset="-78"/>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dirty="0">
                <a:effectLst/>
                <a:latin typeface="Calibri" panose="020F0502020204030204" pitchFamily="34" charset="0"/>
                <a:ea typeface="Calibri" panose="020F0502020204030204" pitchFamily="34" charset="0"/>
                <a:cs typeface="B Nazanin" panose="00000400000000000000" pitchFamily="2" charset="-78"/>
              </a:rPr>
              <a:t>اینکه می‌توانید وضعیت او را تغییر دهید یا می‌توانید مشکلات او را حل کنید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r>
              <a:rPr lang="fa-IR" b="1" dirty="0">
                <a:effectLst/>
                <a:latin typeface="Calibri" panose="020F0502020204030204" pitchFamily="34" charset="0"/>
                <a:ea typeface="Calibri" panose="020F0502020204030204" pitchFamily="34" charset="0"/>
                <a:cs typeface="B Nazanin" panose="00000400000000000000" pitchFamily="2" charset="-78"/>
              </a:rPr>
              <a:t>‌چانه نزنید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dirty="0">
                <a:effectLst/>
                <a:latin typeface="Calibri" panose="020F0502020204030204" pitchFamily="34" charset="0"/>
                <a:ea typeface="Calibri" panose="020F0502020204030204" pitchFamily="34" charset="0"/>
                <a:cs typeface="B Nazanin" panose="00000400000000000000" pitchFamily="2" charset="-78"/>
              </a:rPr>
              <a:t>زمان همه مسائل را حل می‌کند و حالت بهتر می‌شود. </a:t>
            </a:r>
            <a:r>
              <a:rPr lang="fa-IR"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گفتن این جملات ممنوع است)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مرتبا صحبت های فرد را قطع </a:t>
            </a:r>
            <a:r>
              <a:rPr lang="fa-IR" b="1" u="sng"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نکنید</a:t>
            </a:r>
            <a:r>
              <a:rPr lang="en-US"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هیجانی یا شوک زده </a:t>
            </a:r>
            <a:r>
              <a:rPr lang="fa-IR" b="1" u="sng"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نشوید</a:t>
            </a:r>
            <a:r>
              <a:rPr lang="en-US"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342900" marR="0" lvl="0" indent="-342900" algn="just" rtl="1">
              <a:lnSpc>
                <a:spcPct val="107000"/>
              </a:lnSpc>
              <a:spcBef>
                <a:spcPts val="0"/>
              </a:spcBef>
              <a:spcAft>
                <a:spcPts val="0"/>
              </a:spcAft>
              <a:buFont typeface="Wingdings" panose="05000000000000000000" pitchFamily="2" charset="2"/>
              <a:buChar char=""/>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به گونه ای با بیمار برخورد </a:t>
            </a:r>
            <a:r>
              <a:rPr lang="fa-IR" b="1" u="sng"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نکنید</a:t>
            </a:r>
            <a:r>
              <a:rPr lang="fa-IR" b="1"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که وی را فاقد عقل، اراده یا تصمیم گیری تلقی </a:t>
            </a:r>
            <a:r>
              <a:rPr lang="fa-IR" b="1"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کنید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97804"/>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a:solidFill>
                  <a:srgbClr val="000000"/>
                </a:solidFill>
                <a:latin typeface="B Nazanin,Bold"/>
              </a:rPr>
              <a:t>از افرادی که نشانه های خودکشی را بروز میدهند ولی در مورد خودکشی حرف </a:t>
            </a:r>
            <a:r>
              <a:rPr lang="fa-IR" sz="2000" dirty="0" smtClean="0">
                <a:solidFill>
                  <a:srgbClr val="000000"/>
                </a:solidFill>
                <a:latin typeface="B Nazanin,Bold"/>
              </a:rPr>
              <a:t>نمیزنند سوال </a:t>
            </a:r>
            <a:r>
              <a:rPr lang="fa-IR" sz="2000" dirty="0">
                <a:solidFill>
                  <a:srgbClr val="FF0000"/>
                </a:solidFill>
                <a:latin typeface="B Nazanin,Bold"/>
              </a:rPr>
              <a:t>بپرسیم </a:t>
            </a:r>
            <a:r>
              <a:rPr lang="fa-IR" sz="2000" dirty="0" smtClean="0">
                <a:solidFill>
                  <a:srgbClr val="FF0000"/>
                </a:solidFill>
                <a:latin typeface="B Nazanin,Bold"/>
              </a:rPr>
              <a:t>(ب)</a:t>
            </a:r>
            <a:endParaRPr lang="fa-IR" sz="2000"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226414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پس از شنیدن همدلانه افکار و احساسات فرد و پرسش مستقیم از افکار خودکشی و شناسایی افکار و برقراری ارتباط توام با اعتماد، احترام، حمایت و همدلی و پذیرش، فرد را </a:t>
            </a:r>
            <a:r>
              <a:rPr lang="fa-IR" sz="1600" b="1" kern="1200" dirty="0">
                <a:solidFill>
                  <a:srgbClr val="FF0000"/>
                </a:solidFill>
                <a:effectLst/>
                <a:latin typeface="Calibri" panose="020F0502020204030204" pitchFamily="34" charset="0"/>
                <a:ea typeface="Calibri" panose="020F0502020204030204" pitchFamily="34" charset="0"/>
                <a:cs typeface="+mj-cs"/>
              </a:rPr>
              <a:t>ترغیب کنید </a:t>
            </a:r>
            <a:r>
              <a:rPr lang="fa-IR" sz="1600" b="1" kern="1200" dirty="0">
                <a:solidFill>
                  <a:srgbClr val="000000"/>
                </a:solidFill>
                <a:effectLst/>
                <a:latin typeface="Calibri" panose="020F0502020204030204" pitchFamily="34" charset="0"/>
                <a:ea typeface="Calibri" panose="020F0502020204030204" pitchFamily="34" charset="0"/>
                <a:cs typeface="+mj-cs"/>
              </a:rPr>
              <a:t>کمک حرفه ای و تخصصی بگیرد</a:t>
            </a:r>
            <a:r>
              <a:rPr lang="fa-IR" sz="1600" b="1" u="sng" kern="1200" dirty="0">
                <a:solidFill>
                  <a:srgbClr val="000000"/>
                </a:solidFill>
                <a:effectLst/>
                <a:latin typeface="Calibri" panose="020F0502020204030204" pitchFamily="34" charset="0"/>
                <a:ea typeface="Calibri" panose="020F0502020204030204" pitchFamily="34" charset="0"/>
                <a:cs typeface="+mj-cs"/>
              </a:rPr>
              <a:t> </a:t>
            </a:r>
            <a:endParaRPr lang="en-US" sz="1600" dirty="0">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5916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smtClean="0">
                <a:solidFill>
                  <a:srgbClr val="000000"/>
                </a:solidFill>
                <a:latin typeface="B Nazanin,Bold"/>
              </a:rPr>
              <a:t>پس از شناسایی فرد درمعرض خطر وی را </a:t>
            </a:r>
            <a:r>
              <a:rPr lang="fa-IR" sz="2000" dirty="0" smtClean="0">
                <a:solidFill>
                  <a:srgbClr val="FF0000"/>
                </a:solidFill>
                <a:latin typeface="B Nazanin,Bold"/>
              </a:rPr>
              <a:t>ترغیب</a:t>
            </a:r>
            <a:r>
              <a:rPr lang="fa-IR" sz="2000" dirty="0" smtClean="0">
                <a:solidFill>
                  <a:srgbClr val="000000"/>
                </a:solidFill>
                <a:latin typeface="B Nazanin,Bold"/>
              </a:rPr>
              <a:t> کنید کمک تخصصی بگیرد </a:t>
            </a:r>
            <a:r>
              <a:rPr lang="fa-IR" sz="2000" b="1" dirty="0" smtClean="0">
                <a:solidFill>
                  <a:srgbClr val="FF0000"/>
                </a:solidFill>
                <a:latin typeface="B Nazanin,Bold"/>
              </a:rPr>
              <a:t>(ت)</a:t>
            </a:r>
            <a:endParaRPr lang="fa-IR" sz="2000" b="1" dirty="0" smtClean="0">
              <a:ln w="12700">
                <a:solidFill>
                  <a:schemeClr val="accent5"/>
                </a:solidFill>
                <a:prstDash val="solid"/>
              </a:ln>
              <a:solidFill>
                <a:srgbClr val="FF0000"/>
              </a:solidFill>
              <a:latin typeface="B Nazanin,Bold"/>
            </a:endParaRPr>
          </a:p>
        </p:txBody>
      </p:sp>
    </p:spTree>
    <p:extLst>
      <p:ext uri="{BB962C8B-B14F-4D97-AF65-F5344CB8AC3E}">
        <p14:creationId xmlns:p14="http://schemas.microsoft.com/office/powerpoint/2010/main" val="3275502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افکار خودکشی به آسانی و خود به خود از بین نمی رود </a:t>
            </a:r>
            <a:endParaRPr lang="en-US" sz="1600" dirty="0">
              <a:effectLst/>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افراد برای چیره شدن بر این افکار نیاز به کمک دارند</a:t>
            </a:r>
            <a:endParaRPr lang="en-US" sz="1600" dirty="0">
              <a:effectLst/>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اگر تا اینجای کار با او همراه بوده‌اید، کمک زیادی به او کرده‌اید، اما کمک حرفه‌ای و تخصصی برای افرادی که با مسائل سلامت روان درگیر هستند </a:t>
            </a:r>
            <a:r>
              <a:rPr lang="fa-IR" sz="1600" b="1" kern="1200" dirty="0">
                <a:solidFill>
                  <a:srgbClr val="FF0000"/>
                </a:solidFill>
                <a:effectLst/>
                <a:latin typeface="Calibri" panose="020F0502020204030204" pitchFamily="34" charset="0"/>
                <a:ea typeface="Calibri" panose="020F0502020204030204" pitchFamily="34" charset="0"/>
                <a:cs typeface="+mj-cs"/>
              </a:rPr>
              <a:t>ضروری </a:t>
            </a:r>
            <a:r>
              <a:rPr lang="fa-IR" sz="1600" b="1" kern="1200" dirty="0">
                <a:solidFill>
                  <a:srgbClr val="000000"/>
                </a:solidFill>
                <a:effectLst/>
                <a:latin typeface="Calibri" panose="020F0502020204030204" pitchFamily="34" charset="0"/>
                <a:ea typeface="Calibri" panose="020F0502020204030204" pitchFamily="34" charset="0"/>
                <a:cs typeface="+mj-cs"/>
              </a:rPr>
              <a:t>است. </a:t>
            </a:r>
            <a:endParaRPr lang="en-US" sz="1600" dirty="0">
              <a:effectLst/>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پیشنهاد حمایت کنید و نشان دهید که به آنها اهمیت می دهید</a:t>
            </a:r>
            <a:endParaRPr lang="en-US" sz="1600" dirty="0">
              <a:effectLst/>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kern="1200" dirty="0">
                <a:solidFill>
                  <a:srgbClr val="000000"/>
                </a:solidFill>
                <a:effectLst/>
                <a:latin typeface="Calibri" panose="020F0502020204030204" pitchFamily="34" charset="0"/>
                <a:ea typeface="Calibri" panose="020F0502020204030204" pitchFamily="34" charset="0"/>
                <a:cs typeface="+mj-cs"/>
              </a:rPr>
              <a:t>مرتب به آنها سر بزنید تنهایشان نگذارید تا نشان دهید واقعا برای شما اهمیت دارند.</a:t>
            </a:r>
            <a:endParaRPr lang="en-US" sz="1600" dirty="0">
              <a:effectLst/>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u="sng" dirty="0" smtClean="0">
                <a:solidFill>
                  <a:srgbClr val="FF0000"/>
                </a:solidFill>
                <a:latin typeface="Calibri" panose="020F0502020204030204" pitchFamily="34" charset="0"/>
                <a:ea typeface="Calibri" panose="020F0502020204030204" pitchFamily="34" charset="0"/>
                <a:cs typeface="+mj-cs"/>
              </a:rPr>
              <a:t>(ابزار </a:t>
            </a:r>
            <a:r>
              <a:rPr lang="fa-IR" sz="1600" b="1" u="sng" dirty="0">
                <a:solidFill>
                  <a:srgbClr val="FF0000"/>
                </a:solidFill>
                <a:latin typeface="Calibri" panose="020F0502020204030204" pitchFamily="34" charset="0"/>
                <a:ea typeface="Calibri" panose="020F0502020204030204" pitchFamily="34" charset="0"/>
                <a:cs typeface="+mj-cs"/>
              </a:rPr>
              <a:t>کشنده را از دسترس فرد دور </a:t>
            </a:r>
            <a:r>
              <a:rPr lang="fa-IR" sz="1600" b="1" u="sng" dirty="0" smtClean="0">
                <a:solidFill>
                  <a:srgbClr val="FF0000"/>
                </a:solidFill>
                <a:latin typeface="Calibri" panose="020F0502020204030204" pitchFamily="34" charset="0"/>
                <a:ea typeface="Calibri" panose="020F0502020204030204" pitchFamily="34" charset="0"/>
                <a:cs typeface="+mj-cs"/>
              </a:rPr>
              <a:t>کنید)</a:t>
            </a:r>
            <a:endParaRPr lang="fa-IR" sz="1600" b="1" u="sng" dirty="0">
              <a:solidFill>
                <a:srgbClr val="FF0000"/>
              </a:solidFill>
              <a:latin typeface="Calibri" panose="020F0502020204030204" pitchFamily="34" charset="0"/>
              <a:ea typeface="Calibri" panose="020F0502020204030204" pitchFamily="34" charset="0"/>
              <a:cs typeface="+mj-cs"/>
            </a:endParaRPr>
          </a:p>
          <a:p>
            <a:pPr marL="228600" marR="0" algn="just" rtl="1">
              <a:lnSpc>
                <a:spcPct val="107000"/>
              </a:lnSpc>
              <a:spcBef>
                <a:spcPts val="0"/>
              </a:spcBef>
              <a:spcAft>
                <a:spcPts val="0"/>
              </a:spcAft>
            </a:pPr>
            <a:r>
              <a:rPr lang="fa-IR" sz="1600" b="1" u="sng" kern="1200" dirty="0" smtClean="0">
                <a:solidFill>
                  <a:srgbClr val="000000"/>
                </a:solidFill>
                <a:effectLst/>
                <a:latin typeface="Calibri" panose="020F0502020204030204" pitchFamily="34" charset="0"/>
                <a:ea typeface="Calibri" panose="020F0502020204030204" pitchFamily="34" charset="0"/>
                <a:cs typeface="+mj-cs"/>
              </a:rPr>
              <a:t>روانشناسان مراکز خدمات جامع سلامت ،‌ </a:t>
            </a:r>
            <a:r>
              <a:rPr lang="fa-IR" sz="1600" b="1" u="sng" kern="1200" dirty="0">
                <a:solidFill>
                  <a:srgbClr val="000000"/>
                </a:solidFill>
                <a:effectLst/>
                <a:latin typeface="Calibri" panose="020F0502020204030204" pitchFamily="34" charset="0"/>
                <a:ea typeface="Calibri" panose="020F0502020204030204" pitchFamily="34" charset="0"/>
                <a:cs typeface="+mj-cs"/>
              </a:rPr>
              <a:t>روانپزشکان یا روان‌درمانگران</a:t>
            </a:r>
            <a:r>
              <a:rPr lang="fa-IR" sz="1600" b="1" kern="1200" dirty="0">
                <a:solidFill>
                  <a:srgbClr val="000000"/>
                </a:solidFill>
                <a:effectLst/>
                <a:latin typeface="Calibri" panose="020F0502020204030204" pitchFamily="34" charset="0"/>
                <a:ea typeface="Calibri" panose="020F0502020204030204" pitchFamily="34" charset="0"/>
                <a:cs typeface="+mj-cs"/>
              </a:rPr>
              <a:t>، می‌توانند افراد مناسبی برای مراجعه و کمک‌گرفتن باشند. </a:t>
            </a:r>
            <a:endParaRPr lang="en-US" sz="1600" dirty="0">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5916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smtClean="0">
                <a:solidFill>
                  <a:srgbClr val="000000"/>
                </a:solidFill>
                <a:latin typeface="B Nazanin,Bold"/>
              </a:rPr>
              <a:t>پس از شناسایی فرد درمعرض خطر وی را </a:t>
            </a:r>
            <a:r>
              <a:rPr lang="fa-IR" sz="2000" dirty="0" smtClean="0">
                <a:solidFill>
                  <a:srgbClr val="FF0000"/>
                </a:solidFill>
                <a:latin typeface="B Nazanin,Bold"/>
              </a:rPr>
              <a:t>ترغیب</a:t>
            </a:r>
            <a:r>
              <a:rPr lang="fa-IR" sz="2000" dirty="0" smtClean="0">
                <a:solidFill>
                  <a:srgbClr val="000000"/>
                </a:solidFill>
                <a:latin typeface="B Nazanin,Bold"/>
              </a:rPr>
              <a:t> کنید کمک تخصصی بگیرد </a:t>
            </a:r>
            <a:r>
              <a:rPr lang="fa-IR" sz="2000" b="1" dirty="0" smtClean="0">
                <a:solidFill>
                  <a:srgbClr val="FF0000"/>
                </a:solidFill>
                <a:latin typeface="B Nazanin,Bold"/>
              </a:rPr>
              <a:t>(ت)</a:t>
            </a:r>
            <a:endParaRPr lang="fa-IR" sz="2000" b="1" dirty="0" smtClean="0">
              <a:ln w="12700">
                <a:solidFill>
                  <a:schemeClr val="accent5"/>
                </a:solidFill>
                <a:prstDash val="solid"/>
              </a:ln>
              <a:solidFill>
                <a:srgbClr val="FF0000"/>
              </a:solidFill>
              <a:latin typeface="B Nazanin,Bold"/>
            </a:endParaRPr>
          </a:p>
        </p:txBody>
      </p:sp>
    </p:spTree>
    <p:extLst>
      <p:ext uri="{BB962C8B-B14F-4D97-AF65-F5344CB8AC3E}">
        <p14:creationId xmlns:p14="http://schemas.microsoft.com/office/powerpoint/2010/main" val="1065694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حتی در صورتی فرد ناامید باشد و امیدی به تغییر یا دریافت کمک نداشته باشد </a:t>
            </a:r>
            <a:r>
              <a:rPr lang="fa-IR" b="1"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او را ترغیب کنید </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این فرصت را به خود بدهد و از کمک حرفه ای استفاده کند ( </a:t>
            </a:r>
            <a:r>
              <a:rPr lang="fa-IR" b="1" u="sng"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برای خودکشی دیر نمیشود</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اگر فرد قبلا درمان گرفته و رضایت از درمان دارویی و رواندرمانی نداشته است </a:t>
            </a:r>
            <a:r>
              <a:rPr lang="fa-IR" b="1"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او را ترغیب کنید </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مجددا از خدمات درمانی استفاده کند این باور را ایجاد کنید که </a:t>
            </a:r>
            <a:r>
              <a:rPr lang="fa-IR" b="1" u="sng"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حتی برای مشکلات جسمی و طبی بعضی اوقات لازم است از پرشکان مختلفی استفاده کنیم تا نتیجه بگیریم.</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افرادی که تمایلات خودکشی دارند معمولا احساس خستگی و سطح انرژی پایین، و انگیزه درمانی پایینی دارند در نتیجه شما </a:t>
            </a:r>
            <a:r>
              <a:rPr lang="fa-IR" b="1" u="sng"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باید بیشتر تلاش کنید و فعال باشید</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و ضمن همدلی و حمایت فرد را </a:t>
            </a:r>
            <a:r>
              <a:rPr lang="fa-IR" b="1"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ترغیب کنید </a:t>
            </a: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کمک تخصصی بگیرد.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ترس ها و تردید های او را بپذیرید و به ان ها بپردازید اگر فرد ترس ار افشا اطلاعات و سرزنش شدن دارد </a:t>
            </a:r>
            <a:r>
              <a:rPr lang="fa-IR" b="1" u="sng"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بر رازداری و محرمانگی اطلاعات او توسط </a:t>
            </a:r>
            <a:r>
              <a:rPr lang="fa-IR" b="1" u="sng"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تیم </a:t>
            </a:r>
            <a:r>
              <a:rPr lang="fa-IR" b="1" u="sng"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درمان تاکید کنید.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59167"/>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smtClean="0">
                <a:solidFill>
                  <a:srgbClr val="000000"/>
                </a:solidFill>
                <a:latin typeface="B Nazanin,Bold"/>
              </a:rPr>
              <a:t>پس از شناسایی فرد درمعرض خطر وی را </a:t>
            </a:r>
            <a:r>
              <a:rPr lang="fa-IR" sz="2000" dirty="0" smtClean="0">
                <a:solidFill>
                  <a:srgbClr val="FF0000"/>
                </a:solidFill>
                <a:latin typeface="B Nazanin,Bold"/>
              </a:rPr>
              <a:t>ترغیب</a:t>
            </a:r>
            <a:r>
              <a:rPr lang="fa-IR" sz="2000" dirty="0" smtClean="0">
                <a:solidFill>
                  <a:srgbClr val="000000"/>
                </a:solidFill>
                <a:latin typeface="B Nazanin,Bold"/>
              </a:rPr>
              <a:t> کنید کمک تخصصی بگیرد </a:t>
            </a:r>
            <a:r>
              <a:rPr lang="fa-IR" sz="2000" b="1" dirty="0" smtClean="0">
                <a:solidFill>
                  <a:srgbClr val="FF0000"/>
                </a:solidFill>
                <a:latin typeface="B Nazanin,Bold"/>
              </a:rPr>
              <a:t>(ت)</a:t>
            </a:r>
            <a:endParaRPr lang="fa-IR" sz="2000" b="1" dirty="0" smtClean="0">
              <a:ln w="12700">
                <a:solidFill>
                  <a:schemeClr val="accent5"/>
                </a:solidFill>
                <a:prstDash val="solid"/>
              </a:ln>
              <a:solidFill>
                <a:srgbClr val="FF0000"/>
              </a:solidFill>
              <a:latin typeface="B Nazanin,Bold"/>
            </a:endParaRPr>
          </a:p>
        </p:txBody>
      </p:sp>
    </p:spTree>
    <p:extLst>
      <p:ext uri="{BB962C8B-B14F-4D97-AF65-F5344CB8AC3E}">
        <p14:creationId xmlns:p14="http://schemas.microsoft.com/office/powerpoint/2010/main" val="18350546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algn="just" rtl="1">
              <a:lnSpc>
                <a:spcPct val="107000"/>
              </a:lnSpc>
              <a:spcBef>
                <a:spcPts val="0"/>
              </a:spcBef>
              <a:spcAft>
                <a:spcPts val="0"/>
              </a:spcAft>
            </a:pPr>
            <a:r>
              <a:rPr lang="fa-IR" sz="1800" b="1" kern="1200" dirty="0">
                <a:solidFill>
                  <a:srgbClr val="000000"/>
                </a:solidFill>
                <a:effectLst/>
                <a:latin typeface="Calibri" panose="020F0502020204030204" pitchFamily="34" charset="0"/>
                <a:ea typeface="Calibri" panose="020F0502020204030204" pitchFamily="34" charset="0"/>
                <a:cs typeface="+mj-cs"/>
              </a:rPr>
              <a:t>بیش از حد فرد را امیدوار نکنید و سعی نکنید بیماری را که نا امید است متقاعد کنید که روانشناس، پزشک یا روانپزشک همه مشکلات را برطرف میکنند راه حل هایی میدهند که </a:t>
            </a:r>
            <a:r>
              <a:rPr lang="fa-IR" sz="1800" b="1" u="sng" kern="1200" dirty="0">
                <a:solidFill>
                  <a:srgbClr val="000000"/>
                </a:solidFill>
                <a:effectLst/>
                <a:latin typeface="Calibri" panose="020F0502020204030204" pitchFamily="34" charset="0"/>
                <a:ea typeface="Calibri" panose="020F0502020204030204" pitchFamily="34" charset="0"/>
                <a:cs typeface="+mj-cs"/>
              </a:rPr>
              <a:t>قطعا</a:t>
            </a:r>
            <a:r>
              <a:rPr lang="fa-IR" sz="1800" b="1" kern="1200" dirty="0">
                <a:solidFill>
                  <a:srgbClr val="000000"/>
                </a:solidFill>
                <a:effectLst/>
                <a:latin typeface="Calibri" panose="020F0502020204030204" pitchFamily="34" charset="0"/>
                <a:ea typeface="Calibri" panose="020F0502020204030204" pitchFamily="34" charset="0"/>
                <a:cs typeface="+mj-cs"/>
              </a:rPr>
              <a:t> موثر خواهد بود. </a:t>
            </a:r>
            <a:r>
              <a:rPr lang="fa-IR" sz="1800" b="1" u="sng" kern="1200" dirty="0">
                <a:solidFill>
                  <a:srgbClr val="FF0000"/>
                </a:solidFill>
                <a:effectLst/>
                <a:latin typeface="Calibri" panose="020F0502020204030204" pitchFamily="34" charset="0"/>
                <a:ea typeface="Calibri" panose="020F0502020204030204" pitchFamily="34" charset="0"/>
                <a:cs typeface="+mj-cs"/>
              </a:rPr>
              <a:t>وی را به شکل غیرواقع بینانه ای تشویق به خوش بینی که ممکن است منتهی به نومیدی ناگهانی شود، نکنید</a:t>
            </a:r>
            <a:r>
              <a:rPr lang="en-US" sz="1800" b="1" u="sng" kern="1200" dirty="0">
                <a:solidFill>
                  <a:srgbClr val="FF0000"/>
                </a:solidFill>
                <a:effectLst/>
                <a:latin typeface="Calibri" panose="020F0502020204030204" pitchFamily="34" charset="0"/>
                <a:ea typeface="Calibri" panose="020F0502020204030204" pitchFamily="34" charset="0"/>
                <a:cs typeface="+mj-cs"/>
              </a:rPr>
              <a:t>.</a:t>
            </a:r>
            <a:endParaRPr lang="en-US" sz="1800" dirty="0">
              <a:solidFill>
                <a:srgbClr val="FF0000"/>
              </a:solidFill>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sz="16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fa-IR" sz="18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Bef>
                <a:spcPts val="0"/>
              </a:spcBef>
              <a:spcAft>
                <a:spcPts val="0"/>
              </a:spcAft>
            </a:pPr>
            <a:r>
              <a:rPr lang="fa-IR" sz="24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پس از ترغیب فرد، و جلب رضایت او، فرد را برای دریافت خدمات تخصصی </a:t>
            </a:r>
            <a:r>
              <a:rPr lang="fa-IR" sz="2400" b="1" kern="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ارجاع دهید.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20531"/>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000" dirty="0" smtClean="0">
                <a:solidFill>
                  <a:srgbClr val="000000"/>
                </a:solidFill>
                <a:latin typeface="B Nazanin,Bold"/>
              </a:rPr>
              <a:t>پس از شناسایی فرد درمعرض خطر وی را </a:t>
            </a:r>
            <a:r>
              <a:rPr lang="fa-IR" sz="2000" dirty="0" smtClean="0">
                <a:solidFill>
                  <a:srgbClr val="FF0000"/>
                </a:solidFill>
                <a:latin typeface="B Nazanin,Bold"/>
              </a:rPr>
              <a:t>ترغیب</a:t>
            </a:r>
            <a:r>
              <a:rPr lang="fa-IR" sz="2000" dirty="0" smtClean="0">
                <a:solidFill>
                  <a:srgbClr val="000000"/>
                </a:solidFill>
                <a:latin typeface="B Nazanin,Bold"/>
              </a:rPr>
              <a:t> کنید کمک تخصصی بگیرد </a:t>
            </a:r>
            <a:r>
              <a:rPr lang="fa-IR" sz="2000" b="1" dirty="0" smtClean="0">
                <a:solidFill>
                  <a:srgbClr val="FF0000"/>
                </a:solidFill>
                <a:latin typeface="B Nazanin,Bold"/>
              </a:rPr>
              <a:t>(ت)</a:t>
            </a:r>
            <a:endParaRPr lang="fa-IR" sz="2000" b="1" dirty="0" smtClean="0">
              <a:ln w="12700">
                <a:solidFill>
                  <a:schemeClr val="accent5"/>
                </a:solidFill>
                <a:prstDash val="solid"/>
              </a:ln>
              <a:solidFill>
                <a:srgbClr val="FF0000"/>
              </a:solidFill>
              <a:latin typeface="B Nazanin,Bold"/>
            </a:endParaRPr>
          </a:p>
        </p:txBody>
      </p:sp>
    </p:spTree>
    <p:extLst>
      <p:ext uri="{BB962C8B-B14F-4D97-AF65-F5344CB8AC3E}">
        <p14:creationId xmlns:p14="http://schemas.microsoft.com/office/powerpoint/2010/main" val="82872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علت ارجاع را مجددا توضیح دهید ( تو برای من مهمی و دوست ندارم اتفاقی برای تو بیوفتد، خیلی وقت ها ما نمیتوانیم به تنهایی با مشکلاتمان مواجه شویم، افسردگی یک بیماری است و نیاز به درمان دارد. به خودت فرصت بده و از درمانگران کمک بگیر)</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تاکید کنید معنی ارجاع ترک یا جدایی از شما نیست</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فرد را تنها رها نکنید و او را تا مراجعه به پزشک و روانشناس همراهی کنید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اگر فرد جهت دریافت خدمات رضایت نمیدهد سعی کنید رضایت او را جلب کنید اگر باز هم رضایت نمیدهد به یکی از اعضا خانواده یا (منابع حمایتی بستگان، دوستان، ‌آشنايان) اطلاع دهید. رازداری را نقض کنید. </a:t>
            </a:r>
            <a:r>
              <a:rPr lang="fa-IR" b="1"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نترسید بی معرفت قلمداد شوید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18105"/>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400" dirty="0">
                <a:solidFill>
                  <a:srgbClr val="000000"/>
                </a:solidFill>
                <a:latin typeface="Calibri" panose="020F0502020204030204" pitchFamily="34" charset="0"/>
                <a:ea typeface="Calibri" panose="020F0502020204030204" pitchFamily="34" charset="0"/>
                <a:cs typeface="B Nazanin" panose="00000400000000000000" pitchFamily="2" charset="-78"/>
              </a:rPr>
              <a:t>پس از ترغیب فرد، و جلب رضایت او، فرد را برای دریافت خدمات تخصصی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ارجاع </a:t>
            </a: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دهید </a:t>
            </a:r>
            <a:r>
              <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a:t>
            </a:r>
            <a:endPar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297944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اگر فرد </a:t>
            </a:r>
            <a:r>
              <a:rPr lang="fa-IR"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در سطح خطر بالا و وضعیت اورژانسی</a:t>
            </a: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است ( </a:t>
            </a:r>
            <a:r>
              <a:rPr lang="fa-IR"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تهدید جدی میکند، افکار جدی و شدیدی دارد ، برنامه مشخصی برای خودکشی دارد و ابزار خودکشی تهیه کرده است سابقه افسردگی و اقدام به خودکشی دارد، و دلیلی برای زندگی کردن ندارد</a:t>
            </a:r>
            <a:r>
              <a:rPr lang="fa-IR"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سعی کنید رضایت بیمار را جهت اطلاع به خانواده به دست اورید اگر فرد رضایت نداد رازداری را نقض کنید و خانواده را حتما در جریان قرار دهید. </a:t>
            </a:r>
            <a:r>
              <a:rPr lang="fa-IR" b="1"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نترسید بی معرفت قلمداد شوید (فرد را تنها نگذارید)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b="1"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خودکشی راز نیست و اگر بیمار باز هم همکاری نکرد باید به 123 ،125 یا115 یا 110 تماس بگیرید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18105"/>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400" dirty="0">
                <a:solidFill>
                  <a:srgbClr val="000000"/>
                </a:solidFill>
                <a:latin typeface="Calibri" panose="020F0502020204030204" pitchFamily="34" charset="0"/>
                <a:ea typeface="Calibri" panose="020F0502020204030204" pitchFamily="34" charset="0"/>
                <a:cs typeface="B Nazanin" panose="00000400000000000000" pitchFamily="2" charset="-78"/>
              </a:rPr>
              <a:t>پس از ترغیب فرد، و جلب رضایت او، فرد را برای دریافت خدمات تخصصی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ارجاع </a:t>
            </a: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دهید </a:t>
            </a:r>
            <a:r>
              <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a:t>
            </a:r>
            <a:endPar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19397164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اگر فرد در وضعیت اورژانسی نیست باز سعی کنید رضایت بیمار را جهت اطلاع به خانواده جلب کنید و به خانواده اطلاع دهید (حتی اگر فرد اجازه نداد، تلاش کنید شخصی را که به طور ویژه بتواند از فرد مستعد خودکشی حمایت کند در کنار او قرار دهید.)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وسایل و ابزار کشنده از قبیل سم، دارو، طناب، ابزار تیز و برنده و غیرو را از دسترس فرد دور کنید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u="sng"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فرد به پزشک خانواده، روانپزشک، یا روانشناس و یا نزدیک ترین مرکز خدمات جامع سلامت ارجاع دهید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فرد را همراهی کنید و زمان و مکان ویزیت و ملاقات را هماهنگ کنید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فرد را تشویق کنید مراجعات منظم به پزشک و کارشناس بهداشت روان داشته باشد</a:t>
            </a:r>
            <a:r>
              <a:rPr lang="en-US"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شما یا یکی از اعضای خانواده حتماً در ویزیت های پزشک یا کارشناس همراه او برود.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23494" y="-18105"/>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400" dirty="0">
                <a:solidFill>
                  <a:srgbClr val="000000"/>
                </a:solidFill>
                <a:latin typeface="Calibri" panose="020F0502020204030204" pitchFamily="34" charset="0"/>
                <a:ea typeface="Calibri" panose="020F0502020204030204" pitchFamily="34" charset="0"/>
                <a:cs typeface="B Nazanin" panose="00000400000000000000" pitchFamily="2" charset="-78"/>
              </a:rPr>
              <a:t>پس از ترغیب فرد، و جلب رضایت او، فرد را برای دریافت خدمات تخصصی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ارجاع </a:t>
            </a: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دهید </a:t>
            </a:r>
            <a:r>
              <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a:t>
            </a:r>
            <a:endPar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1417840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اگر فرد در خانه تنهاست و تلفن را جواب نمی‌دهد و یا اگر به جایی رفته است که می‌ترسید بتواند آسیبی به خودش بزند، اگر شما را در جریان قصدش برای خودکشی قرار داده است و می‌دانید که برای این کار برنامه‌ریزی کرده است،‌ می‌توانید با </a:t>
            </a: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پلیس ۱۱۰</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a:t>
            </a: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آتشنشانی 125</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 </a:t>
            </a: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اورژانس اجتماعی 123</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a:t>
            </a: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و اورژانس 115</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تماس بگیرید. از اینکه این تماس شاید برای شما یا فرد و یا خانواده‌ ها مشکلی به وجود بیاورد، اصلا نترسید.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برای مشاوره با خط تلفن </a:t>
            </a:r>
            <a:r>
              <a:rPr lang="fa-IR" sz="1800" b="1" u="sng"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4030</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a:t>
            </a:r>
            <a:r>
              <a:rPr lang="fa-IR" sz="1800" b="1"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a:t>
            </a:r>
            <a:r>
              <a:rPr lang="fa-IR" sz="1800" b="1" u="sng"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1480</a:t>
            </a:r>
            <a:r>
              <a:rPr lang="fa-IR" sz="1800" b="1"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 </a:t>
            </a:r>
            <a:r>
              <a:rPr lang="fa-IR" sz="1800" b="1" u="sng"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1570</a:t>
            </a:r>
            <a:r>
              <a:rPr lang="fa-IR" sz="1800" b="1"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و یا </a:t>
            </a:r>
            <a:r>
              <a:rPr lang="fa-IR" sz="1800" b="1" u="sng"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1819</a:t>
            </a:r>
            <a:r>
              <a:rPr lang="fa-IR" sz="1800" b="1" kern="1200" dirty="0" smtClean="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 تماس </a:t>
            </a:r>
            <a:r>
              <a:rPr lang="fa-IR" sz="1800" b="1" kern="1200"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بگیرید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خط تلفن هات لاین خودکشی در استان فارس 32263160 می باشد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0"/>
              </a:spcAft>
            </a:pPr>
            <a:r>
              <a:rPr lang="fa-IR" sz="1800" b="1" kern="1200"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برای بستری بیمار وقتی که دستور پزشک وجود دارد تماس با 1819</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210615" y="0"/>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0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در معرض خطر خودکشی چگونه برخورد کنیم</a:t>
            </a:r>
            <a:r>
              <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rPr>
              <a:t>؟</a:t>
            </a:r>
          </a:p>
          <a:p>
            <a:pPr algn="ctr"/>
            <a:r>
              <a:rPr lang="fa-IR" sz="2400" dirty="0">
                <a:solidFill>
                  <a:srgbClr val="000000"/>
                </a:solidFill>
                <a:latin typeface="Calibri" panose="020F0502020204030204" pitchFamily="34" charset="0"/>
                <a:ea typeface="Calibri" panose="020F0502020204030204" pitchFamily="34" charset="0"/>
                <a:cs typeface="B Nazanin" panose="00000400000000000000" pitchFamily="2" charset="-78"/>
              </a:rPr>
              <a:t>پس از ترغیب فرد، و جلب رضایت او، فرد را برای دریافت خدمات تخصصی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ارجاع </a:t>
            </a:r>
            <a:r>
              <a:rPr lang="fa-IR" sz="24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دهید </a:t>
            </a:r>
            <a:r>
              <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a:t>
            </a:r>
            <a:endParaRPr lang="fa-IR" sz="2000" b="1" dirty="0" smtClean="0">
              <a:ln w="12700">
                <a:solidFill>
                  <a:schemeClr val="accent5"/>
                </a:solidFill>
                <a:prstDash val="solid"/>
              </a:ln>
              <a:pattFill prst="ltDnDiag">
                <a:fgClr>
                  <a:schemeClr val="accent5">
                    <a:lumMod val="60000"/>
                    <a:lumOff val="40000"/>
                  </a:schemeClr>
                </a:fgClr>
                <a:bgClr>
                  <a:schemeClr val="bg1"/>
                </a:bgClr>
              </a:pattFill>
              <a:latin typeface="B Nazanin,Bold"/>
            </a:endParaRPr>
          </a:p>
        </p:txBody>
      </p:sp>
    </p:spTree>
    <p:extLst>
      <p:ext uri="{BB962C8B-B14F-4D97-AF65-F5344CB8AC3E}">
        <p14:creationId xmlns:p14="http://schemas.microsoft.com/office/powerpoint/2010/main" val="359160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a:solidFill>
                  <a:srgbClr val="000000"/>
                </a:solidFill>
                <a:latin typeface="Century Schoolbook"/>
                <a:cs typeface="B Nazanin"/>
              </a:rPr>
              <a:t>اینکه خودکشی همیشه تکانشی و ناگهانی اتفاق می افتد و بدون هیچ هشدار قبلی روی میدهد، </a:t>
            </a:r>
            <a:r>
              <a:rPr lang="fa-IR" sz="2400" dirty="0" smtClean="0">
                <a:solidFill>
                  <a:srgbClr val="000000"/>
                </a:solidFill>
                <a:latin typeface="Century Schoolbook"/>
                <a:cs typeface="B Nazanin"/>
              </a:rPr>
              <a:t>تصوری غلط </a:t>
            </a:r>
            <a:r>
              <a:rPr lang="fa-IR" sz="2400" dirty="0">
                <a:solidFill>
                  <a:srgbClr val="000000"/>
                </a:solidFill>
                <a:latin typeface="Century Schoolbook"/>
                <a:cs typeface="B Nazanin"/>
              </a:rPr>
              <a:t>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b="1" dirty="0">
                <a:solidFill>
                  <a:srgbClr val="00B050"/>
                </a:solidFill>
                <a:latin typeface="Century Schoolbook"/>
                <a:cs typeface="B Nazanin"/>
              </a:rPr>
              <a:t>: </a:t>
            </a:r>
            <a:r>
              <a:rPr lang="fa-IR" sz="2400" dirty="0">
                <a:solidFill>
                  <a:srgbClr val="000000"/>
                </a:solidFill>
                <a:latin typeface="Century Schoolbook"/>
                <a:cs typeface="B Nazanin"/>
              </a:rPr>
              <a:t>بسیاری از افرادی که اقدام به خودکشی می کنند به صورت ناگهانی این کار را نمی </a:t>
            </a:r>
            <a:r>
              <a:rPr lang="fa-IR" sz="2400" dirty="0" smtClean="0">
                <a:solidFill>
                  <a:srgbClr val="000000"/>
                </a:solidFill>
                <a:latin typeface="Century Schoolbook"/>
                <a:cs typeface="B Nazanin"/>
              </a:rPr>
              <a:t>کنند. اگرچه </a:t>
            </a:r>
            <a:r>
              <a:rPr lang="fa-IR" sz="2400" dirty="0">
                <a:solidFill>
                  <a:srgbClr val="000000"/>
                </a:solidFill>
                <a:latin typeface="Century Schoolbook"/>
                <a:cs typeface="B Nazanin"/>
              </a:rPr>
              <a:t>ممکن است برخی از مرگ های ناشی از خودکشی ناگهانی روی دهد، ولی معمولاً خودکشی </a:t>
            </a:r>
            <a:r>
              <a:rPr lang="fa-IR" sz="2400" dirty="0" smtClean="0">
                <a:solidFill>
                  <a:srgbClr val="000000"/>
                </a:solidFill>
                <a:latin typeface="Century Schoolbook"/>
                <a:cs typeface="B Nazanin"/>
              </a:rPr>
              <a:t>با زمینه </a:t>
            </a:r>
            <a:r>
              <a:rPr lang="fa-IR" sz="2400" dirty="0">
                <a:solidFill>
                  <a:srgbClr val="000000"/>
                </a:solidFill>
                <a:latin typeface="Century Schoolbook"/>
                <a:cs typeface="B Nazanin"/>
              </a:rPr>
              <a:t>فکری قبلی صورت میگیرد. بسیاری از افرادی که خودکشی میکنند، قبل اً نشانه هایی کلامی </a:t>
            </a:r>
            <a:r>
              <a:rPr lang="fa-IR" sz="2400" dirty="0" smtClean="0">
                <a:solidFill>
                  <a:srgbClr val="000000"/>
                </a:solidFill>
                <a:latin typeface="Century Schoolbook"/>
                <a:cs typeface="B Nazanin"/>
              </a:rPr>
              <a:t>یا رفتاری </a:t>
            </a:r>
            <a:r>
              <a:rPr lang="fa-IR" sz="2400" dirty="0">
                <a:solidFill>
                  <a:srgbClr val="000000"/>
                </a:solidFill>
                <a:latin typeface="Century Schoolbook"/>
                <a:cs typeface="B Nazanin"/>
              </a:rPr>
              <a:t>که نشان دهنده نیّت و افکار خودکشی است، نشان داده اند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3334855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b="1" dirty="0">
                <a:solidFill>
                  <a:srgbClr val="FF0000"/>
                </a:solidFill>
                <a:latin typeface="Century Schoolbook" panose="02040604050505020304" pitchFamily="18" charset="0"/>
                <a:cs typeface="B Nazanin" panose="00000400000000000000" pitchFamily="2" charset="-78"/>
              </a:rPr>
              <a:t>در تهدید به خودکشی </a:t>
            </a:r>
            <a:r>
              <a:rPr lang="fa-IR" b="1" dirty="0">
                <a:solidFill>
                  <a:srgbClr val="000000"/>
                </a:solidFill>
                <a:latin typeface="Century Schoolbook" panose="02040604050505020304" pitchFamily="18" charset="0"/>
                <a:cs typeface="B Nazanin" panose="00000400000000000000" pitchFamily="2" charset="-78"/>
              </a:rPr>
              <a:t>گاهی اوقات فرد تمایلی ندارد و خودکشی ابزاری برای به دست آوردن </a:t>
            </a:r>
            <a:r>
              <a:rPr lang="fa-IR" b="1" u="sng" dirty="0">
                <a:solidFill>
                  <a:srgbClr val="FF0000"/>
                </a:solidFill>
                <a:latin typeface="Century Schoolbook" panose="02040604050505020304" pitchFamily="18" charset="0"/>
                <a:cs typeface="B Nazanin" panose="00000400000000000000" pitchFamily="2" charset="-78"/>
              </a:rPr>
              <a:t>منافع</a:t>
            </a:r>
            <a:r>
              <a:rPr lang="fa-IR" b="1" dirty="0">
                <a:solidFill>
                  <a:srgbClr val="FF0000"/>
                </a:solidFill>
                <a:latin typeface="Century Schoolbook" panose="02040604050505020304" pitchFamily="18" charset="0"/>
                <a:cs typeface="B Nazanin" panose="00000400000000000000" pitchFamily="2" charset="-78"/>
              </a:rPr>
              <a:t> </a:t>
            </a:r>
            <a:r>
              <a:rPr lang="fa-IR" b="1" dirty="0">
                <a:solidFill>
                  <a:srgbClr val="000000"/>
                </a:solidFill>
                <a:latin typeface="Century Schoolbook" panose="02040604050505020304" pitchFamily="18" charset="0"/>
                <a:cs typeface="B Nazanin" panose="00000400000000000000" pitchFamily="2" charset="-78"/>
              </a:rPr>
              <a:t>است </a:t>
            </a:r>
            <a:r>
              <a:rPr lang="fa-IR" b="1" u="sng" dirty="0">
                <a:solidFill>
                  <a:srgbClr val="000000"/>
                </a:solidFill>
                <a:latin typeface="Century Schoolbook" panose="02040604050505020304" pitchFamily="18" charset="0"/>
                <a:cs typeface="B Nazanin" panose="00000400000000000000" pitchFamily="2" charset="-78"/>
              </a:rPr>
              <a:t>مثلا اگر آن چیز را برایم نخرید خودم را می کشم</a:t>
            </a:r>
            <a:r>
              <a:rPr lang="fa-IR" b="1" dirty="0">
                <a:solidFill>
                  <a:srgbClr val="000000"/>
                </a:solidFill>
                <a:latin typeface="Century Schoolbook" panose="02040604050505020304" pitchFamily="18" charset="0"/>
                <a:cs typeface="B Nazanin" panose="00000400000000000000" pitchFamily="2" charset="-78"/>
              </a:rPr>
              <a:t>. یعنی خودکشی یک ابزار است برای اینکه به خواسته اش </a:t>
            </a:r>
            <a:r>
              <a:rPr lang="fa-IR" b="1" dirty="0" smtClean="0">
                <a:solidFill>
                  <a:srgbClr val="000000"/>
                </a:solidFill>
                <a:latin typeface="Century Schoolbook" panose="02040604050505020304" pitchFamily="18" charset="0"/>
                <a:cs typeface="B Nazanin" panose="00000400000000000000" pitchFamily="2" charset="-78"/>
              </a:rPr>
              <a:t>برسد</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 پس یک سری کارها می‌کند که انگار من می خواهم خودم را بکشم . اگر آن دختر را برایم نگیرید خودم را میکشم</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اما </a:t>
            </a:r>
            <a:r>
              <a:rPr lang="fa-IR" b="1" dirty="0">
                <a:solidFill>
                  <a:srgbClr val="FF0000"/>
                </a:solidFill>
                <a:latin typeface="Century Schoolbook" panose="02040604050505020304" pitchFamily="18" charset="0"/>
                <a:cs typeface="B Nazanin" panose="00000400000000000000" pitchFamily="2" charset="-78"/>
              </a:rPr>
              <a:t>ژست خودکشی</a:t>
            </a:r>
            <a:r>
              <a:rPr lang="fa-IR" b="1" dirty="0">
                <a:solidFill>
                  <a:srgbClr val="000000"/>
                </a:solidFill>
                <a:latin typeface="Century Schoolbook" panose="02040604050505020304" pitchFamily="18" charset="0"/>
                <a:cs typeface="B Nazanin" panose="00000400000000000000" pitchFamily="2" charset="-78"/>
              </a:rPr>
              <a:t>:  تهدید نمی‌کند بلکه ادای خودکشی را در می آورد</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مثال رو پروفایلش عکس خون و تیغ می گذارد</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به مادرش می‌گوید آدم اگر بمیرد راحت می شود</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یا چاقو می‌گیرد جلوی مامان و با چاقو باز می کند</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 یعنی می‌خواهم رگم را ببرم</a:t>
            </a:r>
          </a:p>
          <a:p>
            <a:pPr marL="457200" marR="0" algn="just" rtl="1">
              <a:lnSpc>
                <a:spcPct val="107000"/>
              </a:lnSpc>
              <a:spcBef>
                <a:spcPts val="0"/>
              </a:spcBef>
              <a:spcAft>
                <a:spcPts val="0"/>
              </a:spcAft>
            </a:pPr>
            <a:r>
              <a:rPr lang="fa-IR" b="1" dirty="0">
                <a:solidFill>
                  <a:srgbClr val="000000"/>
                </a:solidFill>
                <a:latin typeface="Century Schoolbook" panose="02040604050505020304" pitchFamily="18" charset="0"/>
                <a:cs typeface="B Nazanin" panose="00000400000000000000" pitchFamily="2" charset="-78"/>
              </a:rPr>
              <a:t> در حالی که می‌دانیم این نوجوان نمی‌خواهد اقدام به خودکشی کند افکار و یا تمایل به خودکشی ندارد فقط اصطلاحاً ژست خودکشی را می‌گیرد</a:t>
            </a:r>
          </a:p>
          <a:p>
            <a:pPr marL="457200" marR="0" algn="just" rtl="1">
              <a:lnSpc>
                <a:spcPct val="107000"/>
              </a:lnSpc>
              <a:spcBef>
                <a:spcPts val="0"/>
              </a:spcBef>
              <a:spcAft>
                <a:spcPts val="0"/>
              </a:spcAft>
            </a:pP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05488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b="1" dirty="0" smtClean="0">
                <a:solidFill>
                  <a:srgbClr val="000000"/>
                </a:solidFill>
                <a:latin typeface="Century Schoolbook" panose="02040604050505020304" pitchFamily="18" charset="0"/>
                <a:cs typeface="B Nazanin" panose="00000400000000000000" pitchFamily="2" charset="-78"/>
              </a:rPr>
              <a:t>دو </a:t>
            </a:r>
            <a:r>
              <a:rPr lang="fa-IR" b="1" dirty="0">
                <a:solidFill>
                  <a:srgbClr val="000000"/>
                </a:solidFill>
                <a:latin typeface="Century Schoolbook" panose="02040604050505020304" pitchFamily="18" charset="0"/>
                <a:cs typeface="B Nazanin" panose="00000400000000000000" pitchFamily="2" charset="-78"/>
              </a:rPr>
              <a:t>نکته کاربردی زمانی‌که فرد یا نوجوان تهدید به خودکشی می‌کند و ژست خودکشی می گیرد توجه کنید سوء تفاهم نشود </a:t>
            </a:r>
            <a:endParaRPr lang="fa-IR" b="1" dirty="0" smtClean="0">
              <a:solidFill>
                <a:srgbClr val="000000"/>
              </a:solidFill>
              <a:latin typeface="Century Schoolbook" panose="02040604050505020304" pitchFamily="18" charset="0"/>
              <a:cs typeface="B Nazanin" panose="00000400000000000000" pitchFamily="2" charset="-78"/>
            </a:endParaRPr>
          </a:p>
          <a:p>
            <a:pPr marL="457200" marR="0" algn="just" rtl="1">
              <a:lnSpc>
                <a:spcPct val="107000"/>
              </a:lnSpc>
              <a:spcBef>
                <a:spcPts val="0"/>
              </a:spcBef>
              <a:spcAft>
                <a:spcPts val="0"/>
              </a:spcAft>
            </a:pPr>
            <a:endParaRPr lang="fa-IR" b="1" dirty="0">
              <a:solidFill>
                <a:srgbClr val="000000"/>
              </a:solidFill>
              <a:latin typeface="Century Schoolbook" panose="02040604050505020304" pitchFamily="18" charset="0"/>
              <a:cs typeface="B Nazanin" panose="00000400000000000000" pitchFamily="2" charset="-78"/>
            </a:endParaRPr>
          </a:p>
          <a:p>
            <a:pPr algn="just" rtl="1">
              <a:lnSpc>
                <a:spcPct val="107000"/>
              </a:lnSpc>
              <a:spcAft>
                <a:spcPts val="800"/>
              </a:spcAft>
            </a:pPr>
            <a:r>
              <a:rPr lang="fa-IR" b="1" dirty="0">
                <a:solidFill>
                  <a:srgbClr val="000000"/>
                </a:solidFill>
                <a:latin typeface="Century Schoolbook" panose="02040604050505020304" pitchFamily="18" charset="0"/>
                <a:cs typeface="B Nazanin" panose="00000400000000000000" pitchFamily="2" charset="-78"/>
              </a:rPr>
              <a:t>نکته اول: هرگونه تمایل، فکر، ژست، قصد خودکشی و هر گونه رفتار و سخنی که محتوای خودکشی داشته باشد </a:t>
            </a:r>
            <a:r>
              <a:rPr lang="fa-IR" b="1" u="sng" dirty="0">
                <a:solidFill>
                  <a:srgbClr val="FF0000"/>
                </a:solidFill>
                <a:latin typeface="Century Schoolbook" panose="02040604050505020304" pitchFamily="18" charset="0"/>
                <a:cs typeface="B Nazanin" panose="00000400000000000000" pitchFamily="2" charset="-78"/>
              </a:rPr>
              <a:t>جدی و مهم است</a:t>
            </a:r>
            <a:r>
              <a:rPr lang="fa-IR" dirty="0">
                <a:solidFill>
                  <a:srgbClr val="FF0000"/>
                </a:solidFill>
                <a:latin typeface="Century Schoolbook" panose="02040604050505020304" pitchFamily="18" charset="0"/>
                <a:cs typeface="B Nazanin" panose="00000400000000000000" pitchFamily="2" charset="-78"/>
              </a:rPr>
              <a:t> </a:t>
            </a:r>
            <a:r>
              <a:rPr lang="fa-IR" dirty="0">
                <a:solidFill>
                  <a:srgbClr val="000000"/>
                </a:solidFill>
                <a:latin typeface="Century Schoolbook" panose="02040604050505020304" pitchFamily="18" charset="0"/>
                <a:cs typeface="B Nazanin" panose="00000400000000000000" pitchFamily="2" charset="-78"/>
              </a:rPr>
              <a:t>یعنی نمی‌توانیم بگوییم این ژست خودکشی است آن را ول کن داره ادا در می آورد بعضی مواقع به خصوص در </a:t>
            </a:r>
            <a:r>
              <a:rPr lang="fa-IR" u="sng" dirty="0">
                <a:solidFill>
                  <a:srgbClr val="FF0000"/>
                </a:solidFill>
                <a:latin typeface="Century Schoolbook" panose="02040604050505020304" pitchFamily="18" charset="0"/>
                <a:cs typeface="B Nazanin" panose="00000400000000000000" pitchFamily="2" charset="-78"/>
              </a:rPr>
              <a:t>نوجوانان اگر به همین ژست یا تهدید توجه و دقت نشود (نه تایید بلکه توجه و دقت نشود) خیلی مواقع از سر لجبازی و اعمال فشار به والدین دست به اقدام می‌زنند و خودکشی می‌کنند</a:t>
            </a:r>
            <a:r>
              <a:rPr lang="fa-IR" dirty="0">
                <a:solidFill>
                  <a:srgbClr val="FF0000"/>
                </a:solidFill>
                <a:latin typeface="Century Schoolbook" panose="02040604050505020304" pitchFamily="18" charset="0"/>
                <a:cs typeface="B Nazanin" panose="00000400000000000000" pitchFamily="2" charset="-78"/>
              </a:rPr>
              <a:t> </a:t>
            </a:r>
            <a:r>
              <a:rPr lang="fa-IR" dirty="0">
                <a:solidFill>
                  <a:srgbClr val="000000"/>
                </a:solidFill>
                <a:latin typeface="Century Schoolbook" panose="02040604050505020304" pitchFamily="18" charset="0"/>
                <a:cs typeface="B Nazanin" panose="00000400000000000000" pitchFamily="2" charset="-78"/>
              </a:rPr>
              <a:t>در صورتی که تمایل به خودکشی ندارند.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28210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b="1" dirty="0" smtClean="0">
                <a:solidFill>
                  <a:srgbClr val="000000"/>
                </a:solidFill>
                <a:latin typeface="Century Schoolbook" panose="02040604050505020304" pitchFamily="18" charset="0"/>
                <a:cs typeface="B Nazanin" panose="00000400000000000000" pitchFamily="2" charset="-78"/>
              </a:rPr>
              <a:t>دو </a:t>
            </a:r>
            <a:r>
              <a:rPr lang="fa-IR" b="1" dirty="0">
                <a:solidFill>
                  <a:srgbClr val="000000"/>
                </a:solidFill>
                <a:latin typeface="Century Schoolbook" panose="02040604050505020304" pitchFamily="18" charset="0"/>
                <a:cs typeface="B Nazanin" panose="00000400000000000000" pitchFamily="2" charset="-78"/>
              </a:rPr>
              <a:t>نکته کاربردی زمانی‌که فرد یا نوجوان تهدید به خودکشی می‌کند و ژست خودکشی می گیرد توجه کنید سوء تفاهم نشود </a:t>
            </a:r>
            <a:endParaRPr lang="fa-IR" b="1" dirty="0" smtClean="0">
              <a:solidFill>
                <a:srgbClr val="000000"/>
              </a:solidFill>
              <a:latin typeface="Century Schoolbook" panose="02040604050505020304" pitchFamily="18" charset="0"/>
              <a:cs typeface="B Nazanin" panose="00000400000000000000" pitchFamily="2" charset="-78"/>
            </a:endParaRPr>
          </a:p>
          <a:p>
            <a:pPr marL="457200" marR="0" algn="just" rtl="1">
              <a:lnSpc>
                <a:spcPct val="107000"/>
              </a:lnSpc>
              <a:spcBef>
                <a:spcPts val="0"/>
              </a:spcBef>
              <a:spcAft>
                <a:spcPts val="0"/>
              </a:spcAft>
            </a:pPr>
            <a:endParaRPr lang="fa-IR" b="1" dirty="0">
              <a:solidFill>
                <a:srgbClr val="000000"/>
              </a:solidFill>
              <a:latin typeface="Century Schoolbook" panose="02040604050505020304" pitchFamily="18" charset="0"/>
              <a:cs typeface="B Nazanin" panose="00000400000000000000" pitchFamily="2" charset="-78"/>
            </a:endParaRPr>
          </a:p>
          <a:p>
            <a:pPr algn="just" rtl="1">
              <a:lnSpc>
                <a:spcPct val="107000"/>
              </a:lnSpc>
              <a:spcAft>
                <a:spcPts val="800"/>
              </a:spcAft>
            </a:pP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b="1" dirty="0">
                <a:solidFill>
                  <a:srgbClr val="000000"/>
                </a:solidFill>
                <a:latin typeface="Century Schoolbook" panose="02040604050505020304" pitchFamily="18" charset="0"/>
                <a:cs typeface="B Nazanin" panose="00000400000000000000" pitchFamily="2" charset="-78"/>
              </a:rPr>
              <a:t>نکته دوم:  هرگونه تهدید، هرگونه ژست خودکشی </a:t>
            </a:r>
            <a:r>
              <a:rPr lang="fa-IR" b="1" dirty="0">
                <a:solidFill>
                  <a:srgbClr val="FF0000"/>
                </a:solidFill>
                <a:latin typeface="Century Schoolbook" panose="02040604050505020304" pitchFamily="18" charset="0"/>
                <a:cs typeface="B Nazanin" panose="00000400000000000000" pitchFamily="2" charset="-78"/>
              </a:rPr>
              <a:t>فریاد</a:t>
            </a:r>
            <a:r>
              <a:rPr lang="fa-IR" b="1" dirty="0">
                <a:solidFill>
                  <a:srgbClr val="000000"/>
                </a:solidFill>
                <a:latin typeface="Century Schoolbook" panose="02040604050505020304" pitchFamily="18" charset="0"/>
                <a:cs typeface="B Nazanin" panose="00000400000000000000" pitchFamily="2" charset="-78"/>
              </a:rPr>
              <a:t> است</a:t>
            </a:r>
            <a:r>
              <a:rPr lang="en-US" b="1" dirty="0">
                <a:solidFill>
                  <a:srgbClr val="000000"/>
                </a:solidFill>
                <a:latin typeface="Century Schoolbook" panose="02040604050505020304" pitchFamily="18" charset="0"/>
                <a:cs typeface="B Nazanin" panose="00000400000000000000" pitchFamily="2" charset="-78"/>
              </a:rPr>
              <a:t> :</a:t>
            </a:r>
            <a:r>
              <a:rPr lang="fa-IR" b="1" dirty="0">
                <a:solidFill>
                  <a:srgbClr val="000000"/>
                </a:solidFill>
                <a:latin typeface="Century Schoolbook" panose="02040604050505020304" pitchFamily="18" charset="0"/>
                <a:cs typeface="B Nazanin" panose="00000400000000000000" pitchFamily="2" charset="-78"/>
              </a:rPr>
              <a:t>برای اینکه به </a:t>
            </a:r>
            <a:r>
              <a:rPr lang="fa-IR" b="1" u="sng" dirty="0">
                <a:solidFill>
                  <a:srgbClr val="FF0000"/>
                </a:solidFill>
                <a:latin typeface="Century Schoolbook" panose="02040604050505020304" pitchFamily="18" charset="0"/>
                <a:cs typeface="B Nazanin" panose="00000400000000000000" pitchFamily="2" charset="-78"/>
              </a:rPr>
              <a:t>من توجه کنید و به من کمک کنید</a:t>
            </a:r>
            <a:r>
              <a:rPr lang="fa-IR" b="1" dirty="0">
                <a:solidFill>
                  <a:srgbClr val="FF0000"/>
                </a:solidFill>
                <a:latin typeface="Calibri" panose="020F0502020204030204" pitchFamily="34" charset="0"/>
                <a:cs typeface="Century Schoolbook" panose="02040604050505020304" pitchFamily="18" charset="0"/>
              </a:rPr>
              <a:t> </a:t>
            </a:r>
            <a:endParaRPr lang="en-US" sz="1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a:r>
              <a:rPr lang="fa-IR" b="1" dirty="0">
                <a:solidFill>
                  <a:srgbClr val="FF0000"/>
                </a:solidFill>
                <a:latin typeface="Century Schoolbook" panose="02040604050505020304" pitchFamily="18" charset="0"/>
                <a:cs typeface="B Nazanin" panose="00000400000000000000" pitchFamily="2" charset="-78"/>
              </a:rPr>
              <a:t> </a:t>
            </a:r>
            <a:r>
              <a:rPr lang="fa-IR" b="1" dirty="0" smtClean="0">
                <a:solidFill>
                  <a:srgbClr val="FF0000"/>
                </a:solidFill>
                <a:latin typeface="Century Schoolbook" panose="02040604050505020304" pitchFamily="18" charset="0"/>
                <a:cs typeface="B Nazanin" panose="00000400000000000000" pitchFamily="2" charset="-78"/>
              </a:rPr>
              <a:t>     (</a:t>
            </a:r>
            <a:r>
              <a:rPr lang="fa-IR" b="1" dirty="0">
                <a:solidFill>
                  <a:srgbClr val="FF0000"/>
                </a:solidFill>
                <a:latin typeface="Century Schoolbook" panose="02040604050505020304" pitchFamily="18" charset="0"/>
                <a:cs typeface="B Nazanin" panose="00000400000000000000" pitchFamily="2" charset="-78"/>
              </a:rPr>
              <a:t>این توجه به معنای اینکه با خواسته غیر منطقی نوجوان موافقت کنیم، همراهی کنیم یا خواسته او را تایید کنیم و تسلیم شویم نیست</a:t>
            </a:r>
            <a:r>
              <a:rPr lang="fa-IR" b="1" dirty="0" smtClean="0">
                <a:solidFill>
                  <a:srgbClr val="FF0000"/>
                </a:solidFill>
                <a:latin typeface="Century Schoolbook" panose="02040604050505020304" pitchFamily="18" charset="0"/>
                <a:cs typeface="B Nazanin" panose="00000400000000000000" pitchFamily="2" charset="-78"/>
              </a:rPr>
              <a:t>)   </a:t>
            </a: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9800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lnSpc>
                <a:spcPct val="107000"/>
              </a:lnSpc>
              <a:spcAft>
                <a:spcPts val="800"/>
              </a:spcAft>
            </a:pPr>
            <a:r>
              <a:rPr lang="fa-IR" b="1" dirty="0">
                <a:solidFill>
                  <a:srgbClr val="000000"/>
                </a:solidFill>
                <a:latin typeface="Century Schoolbook" panose="02040604050505020304" pitchFamily="18" charset="0"/>
                <a:cs typeface="B Nazanin" panose="00000400000000000000" pitchFamily="2" charset="-78"/>
              </a:rPr>
              <a:t>واکنش های شایع غلط والدین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fa-IR" dirty="0" smtClean="0">
                <a:solidFill>
                  <a:srgbClr val="000000"/>
                </a:solidFill>
                <a:latin typeface="Century Schoolbook" panose="02040604050505020304" pitchFamily="18" charset="0"/>
                <a:cs typeface="B Nazanin" panose="00000400000000000000" pitchFamily="2" charset="-78"/>
              </a:rPr>
              <a:t>نوجوان</a:t>
            </a:r>
            <a:r>
              <a:rPr lang="fa-IR" dirty="0">
                <a:solidFill>
                  <a:srgbClr val="000000"/>
                </a:solidFill>
                <a:latin typeface="Century Schoolbook" panose="02040604050505020304" pitchFamily="18" charset="0"/>
                <a:cs typeface="B Nazanin" panose="00000400000000000000" pitchFamily="2" charset="-78"/>
              </a:rPr>
              <a:t>:  موتور برام نخرید خودم را می‌کشم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tabLst>
                <a:tab pos="457200" algn="l"/>
              </a:tabLst>
            </a:pPr>
            <a:r>
              <a:rPr lang="fa-IR" dirty="0">
                <a:solidFill>
                  <a:srgbClr val="000000"/>
                </a:solidFill>
                <a:latin typeface="Century Schoolbook" panose="02040604050505020304" pitchFamily="18" charset="0"/>
                <a:cs typeface="B Nazanin" panose="00000400000000000000" pitchFamily="2" charset="-78"/>
              </a:rPr>
              <a:t>مادر: برم براش بخرم نکنه خودش رو بکشه . </a:t>
            </a:r>
            <a:r>
              <a:rPr lang="fa-IR" dirty="0">
                <a:solidFill>
                  <a:srgbClr val="FF0000"/>
                </a:solidFill>
                <a:latin typeface="Century Schoolbook" panose="02040604050505020304" pitchFamily="18" charset="0"/>
                <a:cs typeface="B Nazanin" panose="00000400000000000000" pitchFamily="2" charset="-78"/>
              </a:rPr>
              <a:t>(نباید این کار را انجام دهیم)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tabLst>
                <a:tab pos="457200" algn="l"/>
              </a:tabLst>
            </a:pPr>
            <a:r>
              <a:rPr lang="fa-IR" dirty="0">
                <a:solidFill>
                  <a:srgbClr val="000000"/>
                </a:solidFill>
                <a:latin typeface="Century Schoolbook" panose="02040604050505020304" pitchFamily="18" charset="0"/>
                <a:cs typeface="B Nazanin" panose="00000400000000000000" pitchFamily="2" charset="-78"/>
              </a:rPr>
              <a:t>بزار با بابات صحبت کنم طلا هام رو می فروشم خودتو نکش می روم برات موتور می خرم </a:t>
            </a:r>
            <a:r>
              <a:rPr lang="fa-IR" dirty="0">
                <a:solidFill>
                  <a:srgbClr val="FF0000"/>
                </a:solidFill>
                <a:latin typeface="Century Schoolbook" panose="02040604050505020304" pitchFamily="18" charset="0"/>
                <a:cs typeface="B Nazanin" panose="00000400000000000000" pitchFamily="2" charset="-78"/>
              </a:rPr>
              <a:t>( نباید این حرف را </a:t>
            </a:r>
            <a:r>
              <a:rPr lang="fa-IR" dirty="0" smtClean="0">
                <a:solidFill>
                  <a:srgbClr val="FF0000"/>
                </a:solidFill>
                <a:latin typeface="Century Schoolbook" panose="02040604050505020304" pitchFamily="18" charset="0"/>
                <a:cs typeface="B Nazanin" panose="00000400000000000000" pitchFamily="2" charset="-78"/>
              </a:rPr>
              <a:t>بزنیم)</a:t>
            </a:r>
          </a:p>
          <a:p>
            <a:pPr marL="342900" lvl="0" indent="-342900" algn="just" rtl="1">
              <a:lnSpc>
                <a:spcPct val="107000"/>
              </a:lnSpc>
              <a:spcAft>
                <a:spcPts val="800"/>
              </a:spcAft>
              <a:buFont typeface="Wingdings" panose="05000000000000000000" pitchFamily="2" charset="2"/>
              <a:buChar char=""/>
              <a:tabLst>
                <a:tab pos="457200" algn="l"/>
              </a:tabLst>
            </a:pPr>
            <a:r>
              <a:rPr lang="fa-IR" dirty="0" smtClean="0">
                <a:latin typeface="Century Schoolbook" panose="02040604050505020304" pitchFamily="18" charset="0"/>
                <a:cs typeface="B Nazanin" panose="00000400000000000000" pitchFamily="2" charset="-78"/>
              </a:rPr>
              <a:t>والد: می </a:t>
            </a:r>
            <a:r>
              <a:rPr lang="fa-IR" dirty="0">
                <a:latin typeface="Century Schoolbook" panose="02040604050505020304" pitchFamily="18" charset="0"/>
                <a:cs typeface="B Nazanin" panose="00000400000000000000" pitchFamily="2" charset="-78"/>
              </a:rPr>
              <a:t>خواهی </a:t>
            </a:r>
            <a:r>
              <a:rPr lang="fa-IR" dirty="0">
                <a:solidFill>
                  <a:srgbClr val="FF0000"/>
                </a:solidFill>
                <a:latin typeface="Century Schoolbook" panose="02040604050505020304" pitchFamily="18" charset="0"/>
                <a:cs typeface="B Nazanin" panose="00000400000000000000" pitchFamily="2" charset="-78"/>
              </a:rPr>
              <a:t>خودت </a:t>
            </a:r>
            <a:r>
              <a:rPr lang="fa-IR" u="sng" dirty="0">
                <a:solidFill>
                  <a:srgbClr val="FF0000"/>
                </a:solidFill>
                <a:latin typeface="Century Schoolbook" panose="02040604050505020304" pitchFamily="18" charset="0"/>
                <a:cs typeface="B Nazanin" panose="00000400000000000000" pitchFamily="2" charset="-78"/>
              </a:rPr>
              <a:t>رو بکشی بکش </a:t>
            </a:r>
            <a:r>
              <a:rPr lang="fa-IR" dirty="0">
                <a:latin typeface="Century Schoolbook" panose="02040604050505020304" pitchFamily="18" charset="0"/>
                <a:cs typeface="B Nazanin" panose="00000400000000000000" pitchFamily="2" charset="-78"/>
              </a:rPr>
              <a:t>و نوجوان ممکن است در یک اقدام هیجانی اقدام به خودکشی کند</a:t>
            </a:r>
            <a:r>
              <a:rPr lang="fa-IR" dirty="0">
                <a:solidFill>
                  <a:srgbClr val="FF0000"/>
                </a:solidFill>
                <a:latin typeface="Century Schoolbook" panose="02040604050505020304" pitchFamily="18" charset="0"/>
                <a:cs typeface="B Nazanin" panose="00000400000000000000" pitchFamily="2" charset="-78"/>
              </a:rPr>
              <a:t> ( نباید این حرف را بزنیم</a:t>
            </a:r>
            <a:r>
              <a:rPr lang="fa-IR" dirty="0">
                <a:solidFill>
                  <a:srgbClr val="000000"/>
                </a:solidFill>
                <a:latin typeface="Century Schoolbook" panose="02040604050505020304" pitchFamily="18" charset="0"/>
                <a:cs typeface="B Nazanin" panose="00000400000000000000" pitchFamily="2" charset="-78"/>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tabLst>
                <a:tab pos="457200" algn="l"/>
              </a:tabLst>
            </a:pPr>
            <a:r>
              <a:rPr lang="fa-IR" dirty="0">
                <a:solidFill>
                  <a:srgbClr val="000000"/>
                </a:solidFill>
                <a:latin typeface="Century Schoolbook" panose="02040604050505020304" pitchFamily="18" charset="0"/>
                <a:cs typeface="B Nazanin" panose="00000400000000000000" pitchFamily="2" charset="-78"/>
              </a:rPr>
              <a:t>والد : موتور برات نمی خریم غلط می کنی سوار موتور شوی فردا موتور بخریم و بزنی کسی را بکشی ما را بدبخت کنی تو اصلاً می تونی موتور برانی </a:t>
            </a:r>
            <a:r>
              <a:rPr lang="fa-IR" dirty="0">
                <a:solidFill>
                  <a:srgbClr val="FF0000"/>
                </a:solidFill>
                <a:latin typeface="Century Schoolbook" panose="02040604050505020304" pitchFamily="18" charset="0"/>
                <a:cs typeface="B Nazanin" panose="00000400000000000000" pitchFamily="2" charset="-78"/>
              </a:rPr>
              <a:t>( نباید این حرف را بزنیم)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tabLst>
                <a:tab pos="457200" algn="l"/>
              </a:tabLst>
            </a:pPr>
            <a:r>
              <a:rPr lang="fa-IR" dirty="0" smtClean="0">
                <a:solidFill>
                  <a:srgbClr val="000000"/>
                </a:solidFill>
                <a:latin typeface="Century Schoolbook" panose="02040604050505020304" pitchFamily="18" charset="0"/>
                <a:cs typeface="B Nazanin" panose="00000400000000000000" pitchFamily="2" charset="-78"/>
              </a:rPr>
              <a:t>والد: تو </a:t>
            </a:r>
            <a:r>
              <a:rPr lang="fa-IR" dirty="0">
                <a:solidFill>
                  <a:srgbClr val="000000"/>
                </a:solidFill>
                <a:latin typeface="Century Schoolbook" panose="02040604050505020304" pitchFamily="18" charset="0"/>
                <a:cs typeface="B Nazanin" panose="00000400000000000000" pitchFamily="2" charset="-78"/>
              </a:rPr>
              <a:t>اصلا جرات داری خودتو بکشی؟  </a:t>
            </a:r>
            <a:r>
              <a:rPr lang="fa-IR" dirty="0">
                <a:solidFill>
                  <a:srgbClr val="FF0000"/>
                </a:solidFill>
                <a:latin typeface="Century Schoolbook" panose="02040604050505020304" pitchFamily="18" charset="0"/>
                <a:cs typeface="B Nazanin" panose="00000400000000000000" pitchFamily="2" charset="-78"/>
              </a:rPr>
              <a:t>( نباید این حرف را بزنیم)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Wingdings" panose="05000000000000000000" pitchFamily="2" charset="2"/>
              <a:buChar char=""/>
              <a:tabLst>
                <a:tab pos="457200" algn="l"/>
              </a:tabLst>
            </a:pPr>
            <a:r>
              <a:rPr lang="fa-IR" dirty="0" smtClean="0">
                <a:solidFill>
                  <a:srgbClr val="000000"/>
                </a:solidFill>
                <a:latin typeface="Century Schoolbook" panose="02040604050505020304" pitchFamily="18" charset="0"/>
                <a:cs typeface="B Nazanin" panose="00000400000000000000" pitchFamily="2" charset="-78"/>
              </a:rPr>
              <a:t>والد: موتور </a:t>
            </a:r>
            <a:r>
              <a:rPr lang="fa-IR" dirty="0">
                <a:solidFill>
                  <a:srgbClr val="000000"/>
                </a:solidFill>
                <a:latin typeface="Century Schoolbook" panose="02040604050505020304" pitchFamily="18" charset="0"/>
                <a:cs typeface="B Nazanin" panose="00000400000000000000" pitchFamily="2" charset="-78"/>
              </a:rPr>
              <a:t>برات می خریم امسال درست رو بخوان تابستان برات می‌خریم </a:t>
            </a:r>
            <a:r>
              <a:rPr lang="fa-IR" dirty="0">
                <a:solidFill>
                  <a:srgbClr val="FF0000"/>
                </a:solidFill>
                <a:latin typeface="Century Schoolbook" panose="02040604050505020304" pitchFamily="18" charset="0"/>
                <a:cs typeface="B Nazanin" panose="00000400000000000000" pitchFamily="2" charset="-78"/>
              </a:rPr>
              <a:t>( نباید این حرف را بزنیم)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r>
              <a:rPr lang="fa-IR" dirty="0" smtClean="0">
                <a:latin typeface="Century Schoolbook" panose="02040604050505020304" pitchFamily="18" charset="0"/>
                <a:cs typeface="B Nazanin" panose="00000400000000000000" pitchFamily="2" charset="-78"/>
              </a:rPr>
              <a:t>والد: همسرم </a:t>
            </a:r>
            <a:r>
              <a:rPr lang="fa-IR" dirty="0">
                <a:latin typeface="Century Schoolbook" panose="02040604050505020304" pitchFamily="18" charset="0"/>
                <a:cs typeface="B Nazanin" panose="00000400000000000000" pitchFamily="2" charset="-78"/>
              </a:rPr>
              <a:t>بیا برایش بخریم حالا چه می‌شود قول می‌دهم کار خطرناکی نکند </a:t>
            </a:r>
            <a:r>
              <a:rPr lang="fa-IR" dirty="0">
                <a:solidFill>
                  <a:srgbClr val="FF0000"/>
                </a:solidFill>
                <a:latin typeface="Century Schoolbook" panose="02040604050505020304" pitchFamily="18" charset="0"/>
                <a:cs typeface="B Nazanin" panose="00000400000000000000" pitchFamily="2" charset="-78"/>
              </a:rPr>
              <a:t>(وساطت </a:t>
            </a:r>
            <a:r>
              <a:rPr lang="fa-IR" dirty="0" smtClean="0">
                <a:solidFill>
                  <a:srgbClr val="FF0000"/>
                </a:solidFill>
                <a:latin typeface="Century Schoolbook" panose="02040604050505020304" pitchFamily="18" charset="0"/>
                <a:cs typeface="B Nazanin" panose="00000400000000000000" pitchFamily="2" charset="-78"/>
              </a:rPr>
              <a:t>نکنید</a:t>
            </a:r>
            <a:r>
              <a:rPr lang="fa-IR" sz="1800" dirty="0" smtClean="0">
                <a:solidFill>
                  <a:srgbClr val="FF0000"/>
                </a:solidFill>
                <a:latin typeface="Century Schoolbook" panose="02040604050505020304" pitchFamily="18" charset="0"/>
                <a:cs typeface="B Nazanin" panose="00000400000000000000" pitchFamily="2" charset="-78"/>
              </a:rPr>
              <a:t>)</a:t>
            </a: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78556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algn="just" rtl="1">
              <a:lnSpc>
                <a:spcPct val="107000"/>
              </a:lnSpc>
              <a:spcAft>
                <a:spcPts val="800"/>
              </a:spcAft>
            </a:pPr>
            <a:r>
              <a:rPr lang="fa-IR" b="1" dirty="0">
                <a:solidFill>
                  <a:srgbClr val="000000"/>
                </a:solidFill>
                <a:latin typeface="Century Schoolbook" panose="02040604050505020304" pitchFamily="18" charset="0"/>
                <a:cs typeface="B Nazanin" panose="00000400000000000000" pitchFamily="2" charset="-78"/>
              </a:rPr>
              <a:t>واکنش های درست والدین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6695" algn="just" rtl="1">
              <a:lnSpc>
                <a:spcPct val="107000"/>
              </a:lnSpc>
              <a:spcAft>
                <a:spcPts val="0"/>
              </a:spcAft>
            </a:pPr>
            <a:r>
              <a:rPr lang="fa-IR" b="1" dirty="0">
                <a:solidFill>
                  <a:srgbClr val="000000"/>
                </a:solidFill>
                <a:latin typeface="Century Schoolbook" panose="02040604050505020304" pitchFamily="18" charset="0"/>
                <a:cs typeface="B Nazanin" panose="00000400000000000000" pitchFamily="2" charset="-78"/>
              </a:rPr>
              <a:t>وقتی نوجوان تهدید به خودکشی می‌کند وژست خودکشی دارد باید به </a:t>
            </a:r>
            <a:r>
              <a:rPr lang="fa-IR" b="1" u="sng" dirty="0">
                <a:solidFill>
                  <a:srgbClr val="000000"/>
                </a:solidFill>
                <a:latin typeface="Century Schoolbook" panose="02040604050505020304" pitchFamily="18" charset="0"/>
                <a:cs typeface="B Nazanin" panose="00000400000000000000" pitchFamily="2" charset="-78"/>
              </a:rPr>
              <a:t>احساسات و تمایلاتش در مورد خودکشی توجه شود و همدلی شود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6695" algn="just" rtl="1">
              <a:lnSpc>
                <a:spcPct val="107000"/>
              </a:lnSpc>
              <a:spcAft>
                <a:spcPts val="0"/>
              </a:spcAft>
            </a:pPr>
            <a:r>
              <a:rPr lang="fa-IR" dirty="0">
                <a:solidFill>
                  <a:srgbClr val="000000"/>
                </a:solidFill>
                <a:latin typeface="Century Schoolbook" panose="02040604050505020304" pitchFamily="18" charset="0"/>
                <a:cs typeface="B Nazanin" panose="00000400000000000000" pitchFamily="2" charset="-78"/>
              </a:rPr>
              <a:t>ولی از آن طرف قرار نیست چون از ابزار خودکشی یا تهدید به خودکشی استفاده می کند به خواسته‌ هایش برسد و ما خواسته را تقویت کنیم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6695" algn="just" rtl="1">
              <a:lnSpc>
                <a:spcPct val="107000"/>
              </a:lnSpc>
              <a:spcAft>
                <a:spcPts val="0"/>
              </a:spcAft>
            </a:pPr>
            <a:r>
              <a:rPr lang="fa-IR" dirty="0">
                <a:latin typeface="Century Schoolbook" panose="02040604050505020304" pitchFamily="18" charset="0"/>
                <a:cs typeface="B Nazanin" panose="00000400000000000000" pitchFamily="2" charset="-78"/>
              </a:rPr>
              <a:t>ما نباید تسلیم شویم </a:t>
            </a:r>
            <a:r>
              <a:rPr lang="fa-IR" u="sng" dirty="0">
                <a:latin typeface="Century Schoolbook" panose="02040604050505020304" pitchFamily="18" charset="0"/>
                <a:cs typeface="B Nazanin" panose="00000400000000000000" pitchFamily="2" charset="-78"/>
              </a:rPr>
              <a:t>ولی باید توجه کنیم ولی رفتار فرد را تایید نکنیم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6695" algn="just" rtl="1">
              <a:lnSpc>
                <a:spcPct val="107000"/>
              </a:lnSpc>
              <a:spcAft>
                <a:spcPts val="0"/>
              </a:spcAft>
            </a:pPr>
            <a:r>
              <a:rPr lang="fa-IR" u="sng" dirty="0">
                <a:solidFill>
                  <a:srgbClr val="FF0000"/>
                </a:solidFill>
                <a:latin typeface="Century Schoolbook" panose="02040604050505020304" pitchFamily="18" charset="0"/>
                <a:cs typeface="B Nazanin" panose="00000400000000000000" pitchFamily="2" charset="-78"/>
              </a:rPr>
              <a:t>مهربان و در عین حال قاطع باشید</a:t>
            </a:r>
            <a:endParaRPr lang="en-US" sz="1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7445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algn="just" rtl="1">
              <a:lnSpc>
                <a:spcPct val="107000"/>
              </a:lnSpc>
              <a:spcAft>
                <a:spcPts val="800"/>
              </a:spcAft>
            </a:pPr>
            <a:r>
              <a:rPr lang="fa-IR" b="1" dirty="0">
                <a:solidFill>
                  <a:srgbClr val="000000"/>
                </a:solidFill>
                <a:latin typeface="Century Schoolbook" panose="02040604050505020304" pitchFamily="18" charset="0"/>
                <a:cs typeface="B Nazanin" panose="00000400000000000000" pitchFamily="2" charset="-78"/>
              </a:rPr>
              <a:t>واکنش های درست والدین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6695" algn="just" rtl="1">
              <a:lnSpc>
                <a:spcPct val="107000"/>
              </a:lnSpc>
              <a:spcAft>
                <a:spcPts val="0"/>
              </a:spcAft>
            </a:pPr>
            <a:r>
              <a:rPr lang="fa-IR" dirty="0">
                <a:solidFill>
                  <a:srgbClr val="000000"/>
                </a:solidFill>
                <a:latin typeface="Century Schoolbook" panose="02040604050505020304" pitchFamily="18" charset="0"/>
                <a:cs typeface="B Nazanin" panose="00000400000000000000" pitchFamily="2" charset="-78"/>
              </a:rPr>
              <a:t>اگر از موضع ضعف به ماجرا نگاه کنیم ممکن است نوجوان تهدیدات خود را ادامه دهند.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a:latin typeface="Century Schoolbook" panose="02040604050505020304" pitchFamily="18" charset="0"/>
                <a:cs typeface="B Nazanin" panose="00000400000000000000" pitchFamily="2" charset="-78"/>
              </a:rPr>
              <a:t>مثال: </a:t>
            </a:r>
            <a:endParaRPr lang="fa-IR" dirty="0" smtClean="0">
              <a:latin typeface="Century Schoolbook" panose="02040604050505020304" pitchFamily="18" charset="0"/>
              <a:cs typeface="B Nazanin" panose="00000400000000000000" pitchFamily="2" charset="-78"/>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smtClean="0">
                <a:latin typeface="Century Schoolbook" panose="02040604050505020304" pitchFamily="18" charset="0"/>
                <a:cs typeface="B Nazanin" panose="00000400000000000000" pitchFamily="2" charset="-78"/>
              </a:rPr>
              <a:t>مادر: من </a:t>
            </a:r>
            <a:r>
              <a:rPr lang="fa-IR" dirty="0">
                <a:latin typeface="Century Schoolbook" panose="02040604050505020304" pitchFamily="18" charset="0"/>
                <a:cs typeface="B Nazanin" panose="00000400000000000000" pitchFamily="2" charset="-78"/>
              </a:rPr>
              <a:t>دوست ندارم برات اتفاقی بیفته</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a:latin typeface="Century Schoolbook" panose="02040604050505020304" pitchFamily="18" charset="0"/>
                <a:cs typeface="B Nazanin" panose="00000400000000000000" pitchFamily="2" charset="-78"/>
              </a:rPr>
              <a:t>فرزند: من بمیرم مگه چی میشه.</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a:latin typeface="Century Schoolbook" panose="02040604050505020304" pitchFamily="18" charset="0"/>
                <a:cs typeface="B Nazanin" panose="00000400000000000000" pitchFamily="2" charset="-78"/>
              </a:rPr>
              <a:t>مادر: تو برام </a:t>
            </a:r>
            <a:r>
              <a:rPr lang="fa-IR" u="sng" dirty="0">
                <a:latin typeface="Century Schoolbook" panose="02040604050505020304" pitchFamily="18" charset="0"/>
                <a:cs typeface="B Nazanin" panose="00000400000000000000" pitchFamily="2" charset="-78"/>
              </a:rPr>
              <a:t>خیلی مهمی </a:t>
            </a:r>
            <a:r>
              <a:rPr lang="fa-IR" dirty="0">
                <a:latin typeface="Century Schoolbook" panose="02040604050505020304" pitchFamily="18" charset="0"/>
                <a:cs typeface="B Nazanin" panose="00000400000000000000" pitchFamily="2" charset="-78"/>
              </a:rPr>
              <a:t>تو برام عزیزی تو </a:t>
            </a:r>
            <a:r>
              <a:rPr lang="fa-IR" u="sng" dirty="0">
                <a:latin typeface="Century Schoolbook" panose="02040604050505020304" pitchFamily="18" charset="0"/>
                <a:cs typeface="B Nazanin" panose="00000400000000000000" pitchFamily="2" charset="-78"/>
              </a:rPr>
              <a:t>بهترین فرد </a:t>
            </a:r>
            <a:r>
              <a:rPr lang="fa-IR" dirty="0">
                <a:latin typeface="Century Schoolbook" panose="02040604050505020304" pitchFamily="18" charset="0"/>
                <a:cs typeface="B Nazanin" panose="00000400000000000000" pitchFamily="2" charset="-78"/>
              </a:rPr>
              <a:t>روی زمینی از چه </a:t>
            </a:r>
            <a:r>
              <a:rPr lang="fa-IR" u="sng" dirty="0">
                <a:latin typeface="Century Schoolbook" panose="02040604050505020304" pitchFamily="18" charset="0"/>
                <a:cs typeface="B Nazanin" panose="00000400000000000000" pitchFamily="2" charset="-78"/>
              </a:rPr>
              <a:t>چیزی ناراحتی </a:t>
            </a:r>
            <a:r>
              <a:rPr lang="fa-IR" dirty="0">
                <a:latin typeface="Century Schoolbook" panose="02040604050505020304" pitchFamily="18" charset="0"/>
                <a:cs typeface="B Nazanin" panose="00000400000000000000" pitchFamily="2" charset="-78"/>
              </a:rPr>
              <a:t>بیا در موردش حرف بزنیم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a:latin typeface="Century Schoolbook" panose="02040604050505020304" pitchFamily="18" charset="0"/>
                <a:cs typeface="B Nazanin" panose="00000400000000000000" pitchFamily="2" charset="-78"/>
              </a:rPr>
              <a:t> فرزند: چرا فلان چیز را برایم نمی خرید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Wingdings" panose="05000000000000000000" pitchFamily="2" charset="2"/>
              <a:buChar char=""/>
              <a:tabLst>
                <a:tab pos="457200" algn="l"/>
              </a:tabLst>
            </a:pPr>
            <a:r>
              <a:rPr lang="fa-IR" dirty="0">
                <a:latin typeface="Century Schoolbook" panose="02040604050505020304" pitchFamily="18" charset="0"/>
                <a:cs typeface="B Nazanin" panose="00000400000000000000" pitchFamily="2" charset="-78"/>
              </a:rPr>
              <a:t> مادر: تو که شرایط ما را بهتر میدونی واقعاً </a:t>
            </a:r>
            <a:r>
              <a:rPr lang="fa-IR" u="sng" dirty="0">
                <a:latin typeface="Century Schoolbook" panose="02040604050505020304" pitchFamily="18" charset="0"/>
                <a:cs typeface="B Nazanin" panose="00000400000000000000" pitchFamily="2" charset="-78"/>
              </a:rPr>
              <a:t>توانش را نداریم</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fa-IR" b="1" u="sng" dirty="0">
                <a:latin typeface="Century Schoolbook" panose="02040604050505020304" pitchFamily="18" charset="0"/>
                <a:cs typeface="B Nazanin" panose="00000400000000000000" pitchFamily="2" charset="-78"/>
              </a:rPr>
              <a:t>نکته : اینجا یک همدلی ساده یک توجه ساده و یک پیگیری ساده این کمک می‌کند حداقل نوجوان احساس می‌کند مورد اهمیت است</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fa-IR" b="1"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50369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151445"/>
            <a:ext cx="10071278" cy="5616402"/>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228600" algn="just" rtl="1">
              <a:lnSpc>
                <a:spcPct val="107000"/>
              </a:lnSpc>
              <a:spcAft>
                <a:spcPts val="800"/>
              </a:spcAft>
            </a:pPr>
            <a:r>
              <a:rPr lang="fa-IR" b="1" dirty="0">
                <a:solidFill>
                  <a:srgbClr val="000000"/>
                </a:solidFill>
                <a:latin typeface="Century Schoolbook" panose="02040604050505020304" pitchFamily="18" charset="0"/>
                <a:cs typeface="B Nazanin" panose="00000400000000000000" pitchFamily="2" charset="-78"/>
              </a:rPr>
              <a:t>واکنش های درست والدین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fa-IR" dirty="0">
                <a:latin typeface="Century Schoolbook" panose="02040604050505020304" pitchFamily="18" charset="0"/>
                <a:cs typeface="B Nazanin" panose="00000400000000000000" pitchFamily="2" charset="-78"/>
              </a:rPr>
              <a:t>مادر: ما نگران تو هستیم دوست نداریم اتفاقی برای تو بیفتد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fa-IR" dirty="0">
                <a:latin typeface="Century Schoolbook" panose="02040604050505020304" pitchFamily="18" charset="0"/>
                <a:cs typeface="B Nazanin" panose="00000400000000000000" pitchFamily="2" charset="-78"/>
              </a:rPr>
              <a:t>فرزند: پشت گوش تون رودیدید مرا هم می‌بینید و از خونه می زند بیرون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fa-IR" dirty="0">
                <a:latin typeface="Century Schoolbook" panose="02040604050505020304" pitchFamily="18" charset="0"/>
                <a:cs typeface="B Nazanin" panose="00000400000000000000" pitchFamily="2" charset="-78"/>
              </a:rPr>
              <a:t>اینجا خوب است که والدین به فرزند یک زنگ بزند یک پیام دهد که من نگرانت هستم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800"/>
              </a:spcAft>
            </a:pPr>
            <a:r>
              <a:rPr lang="fa-IR" dirty="0">
                <a:latin typeface="Century Schoolbook" panose="02040604050505020304" pitchFamily="18" charset="0"/>
                <a:cs typeface="B Nazanin" panose="00000400000000000000" pitchFamily="2" charset="-78"/>
              </a:rPr>
              <a:t>ولی قهر میکند به اتاق میرود و غذا نمیخورد</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fa-IR" dirty="0">
                <a:latin typeface="Century Schoolbook" panose="02040604050505020304" pitchFamily="18" charset="0"/>
                <a:cs typeface="B Nazanin" panose="00000400000000000000" pitchFamily="2" charset="-78"/>
              </a:rPr>
              <a:t>مادر: غذاتو نخوردی بیا غذا بخور (</a:t>
            </a:r>
            <a:r>
              <a:rPr lang="fa-IR" u="sng" dirty="0">
                <a:latin typeface="Century Schoolbook" panose="02040604050505020304" pitchFamily="18" charset="0"/>
                <a:cs typeface="B Nazanin" panose="00000400000000000000" pitchFamily="2" charset="-78"/>
              </a:rPr>
              <a:t>شما برخورد با ثبات و مهربانانه خود را ادامه دهید</a:t>
            </a:r>
            <a:r>
              <a:rPr lang="fa-IR" dirty="0">
                <a:latin typeface="Century Schoolbook" panose="02040604050505020304" pitchFamily="18" charset="0"/>
                <a:cs typeface="B Nazanin" panose="00000400000000000000" pitchFamily="2" charset="-78"/>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fa-IR" dirty="0">
                <a:latin typeface="Century Schoolbook" panose="02040604050505020304" pitchFamily="18" charset="0"/>
                <a:cs typeface="B Nazanin" panose="00000400000000000000" pitchFamily="2" charset="-78"/>
              </a:rPr>
              <a:t>مادر: تو گواهینامه نداری وقتی سن تو به ۱۸ سال رسید آن موقع می‌توانیم با کمک هم موتور بخریم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fa-IR" b="1" u="sng" dirty="0">
                <a:latin typeface="Century Schoolbook" panose="02040604050505020304" pitchFamily="18" charset="0"/>
                <a:cs typeface="B Nazanin" panose="00000400000000000000" pitchFamily="2" charset="-78"/>
              </a:rPr>
              <a:t>وقتی رو مواضع خودتان می مانید و مهربانانه برخورد می‌کنید نوجوان متوجه می‌شود احساساتم برای آنها مهم است</a:t>
            </a:r>
            <a:endParaRPr lang="en-US" sz="16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fa-IR" b="1" u="sng" dirty="0">
                <a:solidFill>
                  <a:srgbClr val="FF0000"/>
                </a:solidFill>
                <a:latin typeface="Century Schoolbook" panose="02040604050505020304" pitchFamily="18" charset="0"/>
                <a:cs typeface="B Nazanin" panose="00000400000000000000" pitchFamily="2" charset="-78"/>
              </a:rPr>
              <a:t>نکته مهم: در صورت وجود عوامل خطر متعدد و علایم و نشانه های جدی خودکشی و یا اقدام به خودزنی و یا تداوم بیش از حد این رفتار ها ضمن پذیرش و همدلی حتما به پزشک خانواده و روانشناس نزدیک ترین مرکز خدمات جامع سلامت مراجعه کنید. </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066706" y="141668"/>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spcAft>
                <a:spcPts val="0"/>
              </a:spcAft>
            </a:pP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با نوجوانانی که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تهدید به خودکشی میکنند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و یا </a:t>
            </a:r>
            <a:r>
              <a:rPr lang="fa-IR" sz="2400" b="1" u="sng" dirty="0">
                <a:solidFill>
                  <a:srgbClr val="FF0000"/>
                </a:solidFill>
                <a:latin typeface="Calibri" panose="020F0502020204030204" pitchFamily="34" charset="0"/>
                <a:ea typeface="Calibri" panose="020F0502020204030204" pitchFamily="34" charset="0"/>
                <a:cs typeface="B Nazanin" panose="00000400000000000000" pitchFamily="2" charset="-78"/>
              </a:rPr>
              <a:t>ژست خودکشی میگیرند</a:t>
            </a:r>
            <a:r>
              <a:rPr lang="fa-IR"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400" b="1" dirty="0">
                <a:solidFill>
                  <a:srgbClr val="000000"/>
                </a:solidFill>
                <a:latin typeface="Calibri" panose="020F0502020204030204" pitchFamily="34" charset="0"/>
                <a:ea typeface="Calibri" panose="020F0502020204030204" pitchFamily="34" charset="0"/>
                <a:cs typeface="B Nazanin" panose="00000400000000000000" pitchFamily="2" charset="-78"/>
              </a:rPr>
              <a:t>چگونه برخورد کنیم؟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436164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cs typeface="+mj-cs"/>
              </a:rPr>
              <a:t>گاهی اوقات پیشگیری از خودکشی امکان پذیر نیست و با وجود همه مراقبت ها فرد اقدام به خودکشی میکند با توجه به اینکه اقدام به خودکشی یک عامل </a:t>
            </a:r>
            <a:r>
              <a:rPr lang="fa-IR" u="sng" dirty="0">
                <a:cs typeface="+mj-cs"/>
              </a:rPr>
              <a:t>خطر قوی و پیش بینی کننده برای اقدام بعدی می باشد</a:t>
            </a:r>
            <a:r>
              <a:rPr lang="fa-IR" dirty="0">
                <a:cs typeface="+mj-cs"/>
              </a:rPr>
              <a:t> </a:t>
            </a:r>
          </a:p>
          <a:p>
            <a:pPr marL="457200" marR="0" algn="just" rtl="1">
              <a:lnSpc>
                <a:spcPct val="107000"/>
              </a:lnSpc>
              <a:spcBef>
                <a:spcPts val="0"/>
              </a:spcBef>
              <a:spcAft>
                <a:spcPts val="0"/>
              </a:spcAft>
            </a:pPr>
            <a:endParaRPr lang="fa-IR" dirty="0">
              <a:effectLst/>
              <a:latin typeface="Calibri" panose="020F0502020204030204" pitchFamily="34" charset="0"/>
              <a:ea typeface="Calibri" panose="020F0502020204030204" pitchFamily="34" charset="0"/>
              <a:cs typeface="+mj-cs"/>
            </a:endParaRPr>
          </a:p>
          <a:p>
            <a:pPr marL="228600" algn="just" rtl="1">
              <a:lnSpc>
                <a:spcPct val="107000"/>
              </a:lnSpc>
              <a:spcAft>
                <a:spcPts val="0"/>
              </a:spcAft>
            </a:pPr>
            <a:r>
              <a:rPr lang="fa-IR" b="1" dirty="0">
                <a:solidFill>
                  <a:srgbClr val="FF0000"/>
                </a:solidFill>
                <a:latin typeface="Calibri" panose="020F0502020204030204" pitchFamily="34" charset="0"/>
                <a:ea typeface="Calibri" panose="020F0502020204030204" pitchFamily="34" charset="0"/>
                <a:cs typeface="B Nazanin" panose="00000400000000000000" pitchFamily="2" charset="-78"/>
              </a:rPr>
              <a:t>بیمار باید تحت </a:t>
            </a:r>
            <a:r>
              <a:rPr lang="fa-IR" b="1" u="sng" dirty="0">
                <a:solidFill>
                  <a:srgbClr val="FF0000"/>
                </a:solidFill>
                <a:latin typeface="Calibri" panose="020F0502020204030204" pitchFamily="34" charset="0"/>
                <a:ea typeface="Calibri" panose="020F0502020204030204" pitchFamily="34" charset="0"/>
                <a:cs typeface="B Nazanin" panose="00000400000000000000" pitchFamily="2" charset="-78"/>
              </a:rPr>
              <a:t>درمان</a:t>
            </a:r>
            <a:r>
              <a:rPr lang="fa-IR" b="1" dirty="0">
                <a:solidFill>
                  <a:srgbClr val="FF0000"/>
                </a:solidFill>
                <a:latin typeface="Calibri" panose="020F0502020204030204" pitchFamily="34" charset="0"/>
                <a:ea typeface="Calibri" panose="020F0502020204030204" pitchFamily="34" charset="0"/>
                <a:cs typeface="B Nazanin" panose="00000400000000000000" pitchFamily="2" charset="-78"/>
              </a:rPr>
              <a:t> قرار گیرد تا عوامل زمینه ای دخیل و سهیم در خودکشی شناسایی و درمان شوند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mj-cs"/>
            </a:endParaRPr>
          </a:p>
        </p:txBody>
      </p:sp>
      <p:sp>
        <p:nvSpPr>
          <p:cNvPr id="4" name="Rounded Rectangle 3"/>
          <p:cNvSpPr/>
          <p:nvPr/>
        </p:nvSpPr>
        <p:spPr>
          <a:xfrm>
            <a:off x="1146220" y="51516"/>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5114164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latin typeface="Calibri" panose="020F0502020204030204" pitchFamily="34" charset="0"/>
                <a:ea typeface="Calibri" panose="020F0502020204030204" pitchFamily="34" charset="0"/>
                <a:cs typeface="+mj-cs"/>
              </a:rPr>
              <a:t>گاهی اوقات پیشگیری از خودکشی امکان پذیر نیست و با وجود همه مراقبت ها فرد اقدام به </a:t>
            </a:r>
            <a:r>
              <a:rPr lang="fa-IR" dirty="0" smtClean="0">
                <a:latin typeface="Calibri" panose="020F0502020204030204" pitchFamily="34" charset="0"/>
                <a:ea typeface="Calibri" panose="020F0502020204030204" pitchFamily="34" charset="0"/>
                <a:cs typeface="+mj-cs"/>
              </a:rPr>
              <a:t>خودکشی میکند </a:t>
            </a:r>
            <a:r>
              <a:rPr lang="fa-IR" dirty="0">
                <a:latin typeface="Calibri" panose="020F0502020204030204" pitchFamily="34" charset="0"/>
                <a:ea typeface="Calibri" panose="020F0502020204030204" pitchFamily="34" charset="0"/>
                <a:cs typeface="+mj-cs"/>
              </a:rPr>
              <a:t>با توجه به اینکه اقدام به خودکشی یک عامل خطر قوی و پیش بینی کننده برای اقدام بعدی </a:t>
            </a:r>
            <a:r>
              <a:rPr lang="fa-IR" dirty="0" smtClean="0">
                <a:latin typeface="Calibri" panose="020F0502020204030204" pitchFamily="34" charset="0"/>
                <a:ea typeface="Calibri" panose="020F0502020204030204" pitchFamily="34" charset="0"/>
                <a:cs typeface="+mj-cs"/>
              </a:rPr>
              <a:t>می باشد </a:t>
            </a:r>
          </a:p>
          <a:p>
            <a:pPr marL="457200" marR="0" algn="just" rtl="1">
              <a:lnSpc>
                <a:spcPct val="107000"/>
              </a:lnSpc>
              <a:spcBef>
                <a:spcPts val="0"/>
              </a:spcBef>
              <a:spcAft>
                <a:spcPts val="0"/>
              </a:spcAft>
            </a:pPr>
            <a:endParaRPr lang="fa-IR" dirty="0">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r>
              <a:rPr lang="fa-IR" dirty="0" smtClean="0">
                <a:latin typeface="Calibri" panose="020F0502020204030204" pitchFamily="34" charset="0"/>
                <a:ea typeface="Calibri" panose="020F0502020204030204" pitchFamily="34" charset="0"/>
                <a:cs typeface="+mj-cs"/>
              </a:rPr>
              <a:t>بیمار </a:t>
            </a:r>
            <a:r>
              <a:rPr lang="fa-IR" dirty="0">
                <a:latin typeface="Calibri" panose="020F0502020204030204" pitchFamily="34" charset="0"/>
                <a:ea typeface="Calibri" panose="020F0502020204030204" pitchFamily="34" charset="0"/>
                <a:cs typeface="+mj-cs"/>
              </a:rPr>
              <a:t>باید حتما تحت درمان قرار گیرد تا عوامل زمینه ای دخیل و سهیم در خودکشی شناسایی و </a:t>
            </a:r>
            <a:r>
              <a:rPr lang="fa-IR" dirty="0" smtClean="0">
                <a:latin typeface="Calibri" panose="020F0502020204030204" pitchFamily="34" charset="0"/>
                <a:ea typeface="Calibri" panose="020F0502020204030204" pitchFamily="34" charset="0"/>
                <a:cs typeface="+mj-cs"/>
              </a:rPr>
              <a:t>درمان شوند</a:t>
            </a:r>
            <a:r>
              <a:rPr lang="fa-IR" dirty="0">
                <a:latin typeface="Calibri" panose="020F0502020204030204" pitchFamily="34" charset="0"/>
                <a:ea typeface="Calibri" panose="020F0502020204030204" pitchFamily="34" charset="0"/>
                <a:cs typeface="+mj-cs"/>
              </a:rPr>
              <a:t>. رفتن به بیمارستان و رفع خطر فوری و پرداختن به مشکلات جسمی بیمار لازم است ولی </a:t>
            </a:r>
            <a:r>
              <a:rPr lang="fa-IR" dirty="0" smtClean="0">
                <a:latin typeface="Calibri" panose="020F0502020204030204" pitchFamily="34" charset="0"/>
                <a:ea typeface="Calibri" panose="020F0502020204030204" pitchFamily="34" charset="0"/>
                <a:cs typeface="+mj-cs"/>
              </a:rPr>
              <a:t>کافی نیست</a:t>
            </a:r>
            <a:r>
              <a:rPr lang="fa-IR" dirty="0">
                <a:latin typeface="Calibri" panose="020F0502020204030204" pitchFamily="34" charset="0"/>
                <a:ea typeface="Calibri" panose="020F0502020204030204" pitchFamily="34" charset="0"/>
                <a:cs typeface="+mj-cs"/>
              </a:rPr>
              <a:t>. بیمار بایستی پس از ترخیص حتما تحت درمان </a:t>
            </a:r>
            <a:r>
              <a:rPr lang="fa-IR" dirty="0">
                <a:solidFill>
                  <a:srgbClr val="FF0000"/>
                </a:solidFill>
                <a:latin typeface="Calibri" panose="020F0502020204030204" pitchFamily="34" charset="0"/>
                <a:ea typeface="Calibri" panose="020F0502020204030204" pitchFamily="34" charset="0"/>
                <a:cs typeface="+mj-cs"/>
              </a:rPr>
              <a:t>روانپزشک و روانشناس </a:t>
            </a:r>
            <a:r>
              <a:rPr lang="fa-IR" dirty="0">
                <a:latin typeface="Calibri" panose="020F0502020204030204" pitchFamily="34" charset="0"/>
                <a:ea typeface="Calibri" panose="020F0502020204030204" pitchFamily="34" charset="0"/>
                <a:cs typeface="+mj-cs"/>
              </a:rPr>
              <a:t>قرار گیرد</a:t>
            </a:r>
            <a:r>
              <a:rPr lang="fa-IR" dirty="0" smtClean="0">
                <a:latin typeface="Calibri" panose="020F0502020204030204" pitchFamily="34" charset="0"/>
                <a:ea typeface="Calibri" panose="020F0502020204030204" pitchFamily="34" charset="0"/>
                <a:cs typeface="+mj-cs"/>
              </a:rPr>
              <a:t>.</a:t>
            </a:r>
          </a:p>
          <a:p>
            <a:pPr marL="457200" marR="0" algn="just" rtl="1">
              <a:lnSpc>
                <a:spcPct val="107000"/>
              </a:lnSpc>
              <a:spcBef>
                <a:spcPts val="0"/>
              </a:spcBef>
              <a:spcAft>
                <a:spcPts val="0"/>
              </a:spcAft>
            </a:pPr>
            <a:r>
              <a:rPr lang="fa-IR" dirty="0" smtClean="0">
                <a:solidFill>
                  <a:srgbClr val="FF0000"/>
                </a:solidFill>
                <a:effectLst/>
                <a:latin typeface="Calibri" panose="020F0502020204030204" pitchFamily="34" charset="0"/>
                <a:ea typeface="Calibri" panose="020F0502020204030204" pitchFamily="34" charset="0"/>
                <a:cs typeface="+mj-cs"/>
              </a:rPr>
              <a:t>روانشناسان مراکز خدمات جامع سلامت پس از ترخیص آماده ارایه خدمات رایگان و در دسترس می باشند</a:t>
            </a:r>
            <a:endParaRPr lang="en-US" dirty="0">
              <a:solidFill>
                <a:srgbClr val="FF0000"/>
              </a:solidFill>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51516"/>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9297153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buClrTx/>
            </a:pPr>
            <a:endParaRPr lang="fa-IR" dirty="0">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pPr>
            <a:r>
              <a:rPr lang="fa-IR" sz="1800" dirty="0">
                <a:latin typeface="Calibri" panose="020F0502020204030204" pitchFamily="34" charset="0"/>
                <a:ea typeface="Calibri" panose="020F0502020204030204" pitchFamily="34" charset="0"/>
                <a:cs typeface="+mj-cs"/>
              </a:rPr>
              <a:t>به خاطر اقدام به خودکشی او را سرزنش نکنید. (این چه کاری بود کردی، آبرومون رو بردی، چی کم گذاشتیم، ...)</a:t>
            </a:r>
          </a:p>
          <a:p>
            <a:pPr marL="457200" marR="0" algn="just" rtl="1">
              <a:lnSpc>
                <a:spcPct val="107000"/>
              </a:lnSpc>
              <a:spcBef>
                <a:spcPts val="0"/>
              </a:spcBef>
              <a:spcAft>
                <a:spcPts val="0"/>
              </a:spcAft>
              <a:buClrTx/>
            </a:pPr>
            <a:r>
              <a:rPr lang="fa-IR" sz="1800" dirty="0">
                <a:latin typeface="Calibri" panose="020F0502020204030204" pitchFamily="34" charset="0"/>
                <a:ea typeface="Calibri" panose="020F0502020204030204" pitchFamily="34" charset="0"/>
                <a:cs typeface="+mj-cs"/>
              </a:rPr>
              <a:t>به خاطر اقدام به خودکشی خود را سرزنش نکنید. (خودکشی یک پدیده چند عاملی زیستی، روانی و  اجتماعی است)</a:t>
            </a:r>
          </a:p>
          <a:p>
            <a:pPr marL="457200" marR="0" algn="just" rtl="1">
              <a:lnSpc>
                <a:spcPct val="107000"/>
              </a:lnSpc>
              <a:spcBef>
                <a:spcPts val="0"/>
              </a:spcBef>
              <a:spcAft>
                <a:spcPts val="0"/>
              </a:spcAft>
              <a:buClrTx/>
            </a:pPr>
            <a:r>
              <a:rPr lang="fa-IR" sz="1800" dirty="0">
                <a:latin typeface="Calibri" panose="020F0502020204030204" pitchFamily="34" charset="0"/>
                <a:ea typeface="Calibri" panose="020F0502020204030204" pitchFamily="34" charset="0"/>
                <a:cs typeface="+mj-cs"/>
              </a:rPr>
              <a:t>به خاطر اقدام به خودکشی همدیگر را سرزنش نکنید. از انداختن تقصیر به گردن همدیگر خودداری کنید. این کار کمکی نمی کند. از جر و بحث در حضور اقدام کننده خودداری کنید.</a:t>
            </a: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اگر فرد اقدام کننده شما را به خاطر اقدامش به خودکشی سرزنش می کند، با او جر و بحث نکنید. او در وضعیتی نیست که بتواند کاملاً منطقی فکر کند. می توانید نظرات و احساسات خود را در جلسه با پزشک یا کارشناس در میان بگذارید.</a:t>
            </a:r>
            <a:endParaRPr lang="en-US" dirty="0">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80578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افرادی </a:t>
            </a:r>
            <a:r>
              <a:rPr lang="fa-IR" sz="2400" dirty="0">
                <a:solidFill>
                  <a:srgbClr val="000000"/>
                </a:solidFill>
                <a:latin typeface="Century Schoolbook"/>
                <a:cs typeface="B Nazanin"/>
              </a:rPr>
              <a:t>که خودکشی میکنند واقعاً قصد دارند که بمیرند یا قطعاً مرگ را انتخاب نموده اند . این فکر </a:t>
            </a:r>
            <a:r>
              <a:rPr lang="fa-IR" sz="2400" dirty="0" smtClean="0">
                <a:solidFill>
                  <a:srgbClr val="000000"/>
                </a:solidFill>
                <a:latin typeface="Century Schoolbook"/>
                <a:cs typeface="B Nazanin"/>
              </a:rPr>
              <a:t>نیز غلط </a:t>
            </a:r>
            <a:r>
              <a:rPr lang="fa-IR" sz="2400" dirty="0">
                <a:solidFill>
                  <a:srgbClr val="000000"/>
                </a:solidFill>
                <a:latin typeface="Century Schoolbook"/>
                <a:cs typeface="B Nazanin"/>
              </a:rPr>
              <a:t>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b="1" dirty="0">
                <a:solidFill>
                  <a:srgbClr val="00B050"/>
                </a:solidFill>
                <a:latin typeface="Century Schoolbook"/>
                <a:cs typeface="B Nazanin"/>
              </a:rPr>
              <a:t>: </a:t>
            </a:r>
            <a:r>
              <a:rPr lang="fa-IR" sz="2400" dirty="0">
                <a:solidFill>
                  <a:srgbClr val="000000"/>
                </a:solidFill>
                <a:latin typeface="Century Schoolbook"/>
                <a:cs typeface="B Nazanin"/>
              </a:rPr>
              <a:t>معمولا شدت افکار و قصد خودکشی در طی زمان نوسان دارد. بسیاری از افرادی که اقدام </a:t>
            </a:r>
            <a:r>
              <a:rPr lang="fa-IR" sz="2400" dirty="0" smtClean="0">
                <a:solidFill>
                  <a:srgbClr val="000000"/>
                </a:solidFill>
                <a:latin typeface="Century Schoolbook"/>
                <a:cs typeface="B Nazanin"/>
              </a:rPr>
              <a:t>به خودکشی </a:t>
            </a:r>
            <a:r>
              <a:rPr lang="fa-IR" sz="2400" dirty="0">
                <a:solidFill>
                  <a:srgbClr val="000000"/>
                </a:solidFill>
                <a:latin typeface="Century Schoolbook"/>
                <a:cs typeface="B Nazanin"/>
              </a:rPr>
              <a:t>می کنند ممکن است مدت ها با این موضوع کلنجار رفته باشند و برخی نیز ممکن است </a:t>
            </a:r>
            <a:r>
              <a:rPr lang="fa-IR" sz="2400" dirty="0" smtClean="0">
                <a:solidFill>
                  <a:srgbClr val="000000"/>
                </a:solidFill>
                <a:latin typeface="Century Schoolbook"/>
                <a:cs typeface="B Nazanin"/>
              </a:rPr>
              <a:t>در مورد </a:t>
            </a:r>
            <a:r>
              <a:rPr lang="fa-IR" sz="2400" dirty="0">
                <a:solidFill>
                  <a:srgbClr val="000000"/>
                </a:solidFill>
                <a:latin typeface="Century Schoolbook"/>
                <a:cs typeface="B Nazanin"/>
              </a:rPr>
              <a:t>افکارشان حداقل با یک کسی حرف زده باشند و حتی به پزشک یا روان شناس زنگ زده </a:t>
            </a:r>
            <a:r>
              <a:rPr lang="fa-IR" sz="2400" dirty="0" smtClean="0">
                <a:solidFill>
                  <a:srgbClr val="000000"/>
                </a:solidFill>
                <a:latin typeface="Century Schoolbook"/>
                <a:cs typeface="B Nazanin"/>
              </a:rPr>
              <a:t>باشند. این </a:t>
            </a:r>
            <a:r>
              <a:rPr lang="fa-IR" sz="2400" dirty="0">
                <a:solidFill>
                  <a:srgbClr val="000000"/>
                </a:solidFill>
                <a:latin typeface="Century Schoolbook"/>
                <a:cs typeface="B Nazanin"/>
              </a:rPr>
              <a:t>امر شاهدی است مبنی بر این که این افراد دچار نوعی دوسوگرایی راجع به مرگ و زندگی بوده </a:t>
            </a:r>
            <a:r>
              <a:rPr lang="fa-IR" sz="2400" dirty="0" smtClean="0">
                <a:solidFill>
                  <a:srgbClr val="000000"/>
                </a:solidFill>
                <a:latin typeface="Century Schoolbook"/>
                <a:cs typeface="B Nazanin"/>
              </a:rPr>
              <a:t>اند و </a:t>
            </a:r>
            <a:r>
              <a:rPr lang="fa-IR" sz="2400" dirty="0">
                <a:solidFill>
                  <a:srgbClr val="000000"/>
                </a:solidFill>
                <a:latin typeface="Century Schoolbook"/>
                <a:cs typeface="B Nazanin"/>
              </a:rPr>
              <a:t>راجع به کشتن خویش قطعاً مصمم نبوده اند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402189199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اگر بیمار عصبانی است اجازه دهید صحبت کند و حرفهای او را به دل نگیرید</a:t>
            </a: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 اگرفرد نمی خواهد در مورد اقدام به خودکشی حرف بزند او را سوال پیچ نکنید.</a:t>
            </a: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با بیمار جر و بحث نکنید. حل مشکلات احتیاج به زمان دارد.</a:t>
            </a: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اگرفرد میخواهد، اجازه دهید در اتاقی تنها باشد اما در اتاق را قفل نکند</a:t>
            </a:r>
          </a:p>
          <a:p>
            <a:pPr marL="457200" marR="0" algn="just" rtl="1">
              <a:lnSpc>
                <a:spcPct val="107000"/>
              </a:lnSpc>
              <a:spcBef>
                <a:spcPts val="0"/>
              </a:spcBef>
              <a:spcAft>
                <a:spcPts val="0"/>
              </a:spcAft>
              <a:buClrTx/>
            </a:pPr>
            <a:r>
              <a:rPr lang="fa-IR" dirty="0">
                <a:latin typeface="Calibri" panose="020F0502020204030204" pitchFamily="34" charset="0"/>
                <a:ea typeface="Calibri" panose="020F0502020204030204" pitchFamily="34" charset="0"/>
                <a:cs typeface="+mj-cs"/>
              </a:rPr>
              <a:t>در صورتی که بیمار با اعضای خانواده مشکلاتی دارد به او اجازه دهید مدت کوتاهی در منزل یکی از بستگان یا دوستانی که خودش می خواهد زندگی کند تا پزشک و کارشناس فرصت داشته باشند روی مشکلات بیمار و خانواده شما کار کنند (راه حل موقتی)</a:t>
            </a: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3956981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فرد را تشویق کنید مراجعات منظم به پزشک و کارشناس بهداشت روان داشته باشد.</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یکی از اعضای خانواده حتماً در ویزیت های پزشک یا کارشناس همراه او برود.</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اقدام کننده را تشویق کنید تا درمان را تا آخر ادامه دهد، حتی اگر بعد از مدتی افسردگیش خوب شده باشد.</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با پزشک و </a:t>
            </a:r>
            <a:r>
              <a:rPr lang="fa-IR" dirty="0" smtClean="0">
                <a:solidFill>
                  <a:schemeClr val="bg1"/>
                </a:solidFill>
                <a:latin typeface="Calibri" panose="020F0502020204030204" pitchFamily="34" charset="0"/>
                <a:ea typeface="Calibri" panose="020F0502020204030204" pitchFamily="34" charset="0"/>
                <a:cs typeface="+mj-cs"/>
              </a:rPr>
              <a:t>کارشناس سلامت روان </a:t>
            </a:r>
            <a:r>
              <a:rPr lang="fa-IR" dirty="0">
                <a:solidFill>
                  <a:schemeClr val="bg1"/>
                </a:solidFill>
                <a:latin typeface="Calibri" panose="020F0502020204030204" pitchFamily="34" charset="0"/>
                <a:ea typeface="Calibri" panose="020F0502020204030204" pitchFamily="34" charset="0"/>
                <a:cs typeface="+mj-cs"/>
              </a:rPr>
              <a:t>همکاری کنید و کارهایی را که آنها می گویند انجام دهید.</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3779864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پزشک در صورت لزوم فرد اقدام کننده را بستری می کند. بستری برای کمک به بیمار و اجرای درمان موثر است. بنابراین با موافقت کردن با بستری، از بیمارتان حمایت کنید.</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مسوولیت دادن داروی بیمار را – اگر با شما زندگی می کند-  خودتان بعهده بگیرید نه بیمار. لازم است هر بار فقط مقداری از دارو را که باید بخورد به او بدهید، مثلاً دو  قرص هر روز صبح.</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هر گونه وسایلی که می تواند برای اقدام به خودکشی به کار رود مثل چاقو، یا مواد سمی مثل حشره کش یا آفت کش، انواع داروها، مواد سوختنی مثل بنزین یا نفت، و یا هر چیزی که ممکن است بیمار از آن برای اقدام به خودکشی استفاده کند از دسترس بیمار دور کنید.</a:t>
            </a:r>
          </a:p>
          <a:p>
            <a:pPr marL="457200" marR="0" algn="just" rtl="1">
              <a:lnSpc>
                <a:spcPct val="107000"/>
              </a:lnSpc>
              <a:spcBef>
                <a:spcPts val="0"/>
              </a:spcBef>
              <a:spcAft>
                <a:spcPts val="0"/>
              </a:spcAft>
              <a:buClrTx/>
            </a:pPr>
            <a:r>
              <a:rPr lang="fa-IR" dirty="0">
                <a:solidFill>
                  <a:schemeClr val="bg1"/>
                </a:solidFill>
                <a:latin typeface="Calibri" panose="020F0502020204030204" pitchFamily="34" charset="0"/>
                <a:ea typeface="Calibri" panose="020F0502020204030204" pitchFamily="34" charset="0"/>
                <a:cs typeface="+mj-cs"/>
              </a:rPr>
              <a:t>علائم‌ هشداردهنده را بشناسید. چیزهایی که فرد می‌گوید،‌ رفتارهایی که انجام می‌دهد،‌ تغییر حال و هوا و چیزهایی از این قبیل، می‌تواند هشداردهنده باشد</a:t>
            </a:r>
          </a:p>
          <a:p>
            <a:pPr marL="457200" marR="0" algn="just" rtl="1">
              <a:lnSpc>
                <a:spcPct val="107000"/>
              </a:lnSpc>
              <a:spcBef>
                <a:spcPts val="0"/>
              </a:spcBef>
              <a:spcAft>
                <a:spcPts val="0"/>
              </a:spcAft>
              <a:buClrTx/>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1831371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lvl="0" algn="just" rtl="1">
              <a:buClrTx/>
            </a:pPr>
            <a:r>
              <a:rPr lang="fa-IR" dirty="0"/>
              <a:t>اگر تصور می‌کنید که بیمار شما به خودکشی فکر می‌کند اما اطمینان ندارد، با او حرف بزنید. به او بگویید که نگرانش هستید. از او در مورد حالات و روحیاتش بپرسید و پیشنهاد کمک بدهید.  </a:t>
            </a:r>
            <a:r>
              <a:rPr lang="fa-IR" dirty="0" smtClean="0"/>
              <a:t>گرچه </a:t>
            </a:r>
            <a:r>
              <a:rPr lang="fa-IR" dirty="0"/>
              <a:t>انجام این کار بسیار دشوار است، با نشان دادن محبت و نگرانی خود برای سلامت و ایمنی بیمار، می‌توانید او را تا حد زیادی با خود همراه </a:t>
            </a:r>
            <a:r>
              <a:rPr lang="fa-IR" dirty="0" smtClean="0"/>
              <a:t>کنید.</a:t>
            </a:r>
            <a:endParaRPr lang="fa-IR" dirty="0"/>
          </a:p>
          <a:p>
            <a:pPr lvl="0" algn="just" rtl="1">
              <a:buClrTx/>
            </a:pPr>
            <a:r>
              <a:rPr lang="fa-IR" dirty="0" smtClean="0"/>
              <a:t>در </a:t>
            </a:r>
            <a:r>
              <a:rPr lang="fa-IR" dirty="0"/>
              <a:t>صورتی که یقین حاصل کردید که فرد می‌خواهد خودکشی کند با پزشک خانواده او تماس بگیرید و از مراجعه فرد به پزشک و متخصص مربوطه اطمینان حاصل کنید. اگر فرد در این خصوص با شما همکاری لازم را نداشت، لازم است خود به تنهایی به روانپزشک، پزشک یا روانشناس مراجعه و راهنمایی و کمک لازم را دریافت نمایید.</a:t>
            </a:r>
            <a:endParaRPr lang="en-US" dirty="0"/>
          </a:p>
          <a:p>
            <a:pPr marL="457200" marR="0" algn="just" rtl="1">
              <a:lnSpc>
                <a:spcPct val="107000"/>
              </a:lnSpc>
              <a:spcBef>
                <a:spcPts val="0"/>
              </a:spcBef>
              <a:spcAft>
                <a:spcPts val="0"/>
              </a:spcAft>
              <a:buClrTx/>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7488249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pPr>
            <a:r>
              <a:rPr lang="fa-IR" dirty="0">
                <a:solidFill>
                  <a:srgbClr val="FF0000"/>
                </a:solidFill>
                <a:latin typeface="Calibri" panose="020F0502020204030204" pitchFamily="34" charset="0"/>
                <a:ea typeface="Calibri" panose="020F0502020204030204" pitchFamily="34" charset="0"/>
                <a:cs typeface="+mj-cs"/>
              </a:rPr>
              <a:t>پس از اقدام</a:t>
            </a: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a:p>
            <a:pPr marL="171450" marR="0" indent="0" algn="just" rtl="1">
              <a:lnSpc>
                <a:spcPct val="107000"/>
              </a:lnSpc>
              <a:spcBef>
                <a:spcPts val="0"/>
              </a:spcBef>
              <a:spcAft>
                <a:spcPts val="0"/>
              </a:spcAft>
              <a:buClrTx/>
              <a:buNone/>
            </a:pPr>
            <a:r>
              <a:rPr lang="fa-IR" dirty="0">
                <a:solidFill>
                  <a:schemeClr val="bg1"/>
                </a:solidFill>
                <a:latin typeface="Calibri" panose="020F0502020204030204" pitchFamily="34" charset="0"/>
                <a:ea typeface="Calibri" panose="020F0502020204030204" pitchFamily="34" charset="0"/>
                <a:cs typeface="+mj-cs"/>
              </a:rPr>
              <a:t>و در هر حالتی که تهدید به اقدام به خودکشی می‌کند ( به عنوان مثال در بلندی ایستاده است)، سریعا با  اورژانس اجتماعی 123 یا اورژانس 115 و پلیس </a:t>
            </a:r>
            <a:r>
              <a:rPr lang="fa-IR" dirty="0" smtClean="0">
                <a:solidFill>
                  <a:schemeClr val="bg1"/>
                </a:solidFill>
                <a:latin typeface="Calibri" panose="020F0502020204030204" pitchFamily="34" charset="0"/>
                <a:ea typeface="Calibri" panose="020F0502020204030204" pitchFamily="34" charset="0"/>
                <a:cs typeface="+mj-cs"/>
              </a:rPr>
              <a:t>110 و یا آتش نشانی 125 تماس </a:t>
            </a:r>
            <a:r>
              <a:rPr lang="fa-IR" dirty="0">
                <a:solidFill>
                  <a:schemeClr val="bg1"/>
                </a:solidFill>
                <a:latin typeface="Calibri" panose="020F0502020204030204" pitchFamily="34" charset="0"/>
                <a:ea typeface="Calibri" panose="020F0502020204030204" pitchFamily="34" charset="0"/>
                <a:cs typeface="+mj-cs"/>
              </a:rPr>
              <a:t>بگیرید. همچنین می‌توانید فرد را به متخصص روانپزشکی، بیمارستانهای اعصاب و روان، بیمارستانهای دارای بخش روانپزشکی و کلینیکهای روانشناسی انتقال دهید.</a:t>
            </a:r>
          </a:p>
          <a:p>
            <a:pPr marL="457200" marR="0" algn="just" rtl="1">
              <a:lnSpc>
                <a:spcPct val="107000"/>
              </a:lnSpc>
              <a:spcBef>
                <a:spcPts val="0"/>
              </a:spcBef>
              <a:spcAft>
                <a:spcPts val="0"/>
              </a:spcAft>
              <a:buClrTx/>
            </a:pPr>
            <a:endParaRPr lang="fa-IR" dirty="0">
              <a:solidFill>
                <a:schemeClr val="bg1"/>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endParaRPr lang="fa-IR" dirty="0">
              <a:solidFill>
                <a:srgbClr val="FF0000"/>
              </a:solidFill>
              <a:latin typeface="Calibri" panose="020F0502020204030204" pitchFamily="34" charset="0"/>
              <a:ea typeface="Calibri" panose="020F0502020204030204" pitchFamily="34" charset="0"/>
              <a:cs typeface="+mj-cs"/>
            </a:endParaRP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5610524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457200" marR="0" algn="just" rtl="1">
              <a:lnSpc>
                <a:spcPct val="107000"/>
              </a:lnSpc>
              <a:spcBef>
                <a:spcPts val="0"/>
              </a:spcBef>
              <a:spcAft>
                <a:spcPts val="0"/>
              </a:spcAft>
              <a:buClrTx/>
            </a:pPr>
            <a:endParaRPr lang="fa-IR" dirty="0">
              <a:solidFill>
                <a:schemeClr val="bg1"/>
              </a:solidFill>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pPr>
            <a:r>
              <a:rPr lang="fa-IR" dirty="0">
                <a:solidFill>
                  <a:schemeClr val="bg1"/>
                </a:solidFill>
                <a:latin typeface="Calibri" panose="020F0502020204030204" pitchFamily="34" charset="0"/>
                <a:ea typeface="Calibri" panose="020F0502020204030204" pitchFamily="34" charset="0"/>
                <a:cs typeface="+mj-cs"/>
              </a:rPr>
              <a:t>آرامش خود را حفظ کنید. تمام آنچه در اینجا به شما گفته میشود برای حمایت و مراقبت از فرد اقدام کننده است و به این معنی نیست که بیمار شما حتماً دوباره اقدام به خودکشی می کند. ولی لازم است تمام نکات ایمنی را به دقت رعایت کنید تا آرامش بیشتری داشته باشید.</a:t>
            </a:r>
          </a:p>
        </p:txBody>
      </p:sp>
      <p:sp>
        <p:nvSpPr>
          <p:cNvPr id="4" name="Rounded Rectangle 3"/>
          <p:cNvSpPr/>
          <p:nvPr/>
        </p:nvSpPr>
        <p:spPr>
          <a:xfrm>
            <a:off x="1146220" y="12879"/>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400" b="1" dirty="0">
                <a:ln w="12700">
                  <a:solidFill>
                    <a:schemeClr val="accent5"/>
                  </a:solidFill>
                  <a:prstDash val="solid"/>
                </a:ln>
                <a:pattFill prst="ltDnDiag">
                  <a:fgClr>
                    <a:schemeClr val="accent5">
                      <a:lumMod val="60000"/>
                      <a:lumOff val="40000"/>
                    </a:schemeClr>
                  </a:fgClr>
                  <a:bgClr>
                    <a:schemeClr val="bg1"/>
                  </a:bgClr>
                </a:pattFill>
                <a:latin typeface="B Nazanin,Bold"/>
              </a:rPr>
              <a:t>با افراد اقدام کننده به خودکشی چگونه برخورد کنیم؟</a:t>
            </a:r>
            <a:endParaRPr lang="en-US" sz="24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9972587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dirty="0">
                <a:solidFill>
                  <a:schemeClr val="bg1"/>
                </a:solidFill>
                <a:latin typeface="Calibri" panose="020F0502020204030204" pitchFamily="34" charset="0"/>
                <a:ea typeface="Calibri" panose="020F0502020204030204" pitchFamily="34" charset="0"/>
                <a:cs typeface="+mj-cs"/>
              </a:rPr>
              <a:t>افردای که خودکشی میکنند اطرافیانشان را در معرض مشکلات روانشناختی عدیده ای قرار میدهند و آنها را نیازمند کمک میکنند. بیشترین سوگ و بیشترین آسیب روانی ناشی از خودکشی متوجه </a:t>
            </a:r>
            <a:r>
              <a:rPr lang="fa-IR" u="sng" dirty="0">
                <a:solidFill>
                  <a:schemeClr val="bg1"/>
                </a:solidFill>
                <a:latin typeface="Calibri" panose="020F0502020204030204" pitchFamily="34" charset="0"/>
                <a:ea typeface="Calibri" panose="020F0502020204030204" pitchFamily="34" charset="0"/>
                <a:cs typeface="+mj-cs"/>
              </a:rPr>
              <a:t>خانواده و شریک عاطفی </a:t>
            </a:r>
            <a:r>
              <a:rPr lang="fa-IR" dirty="0">
                <a:solidFill>
                  <a:schemeClr val="bg1"/>
                </a:solidFill>
                <a:latin typeface="Calibri" panose="020F0502020204030204" pitchFamily="34" charset="0"/>
                <a:ea typeface="Calibri" panose="020F0502020204030204" pitchFamily="34" charset="0"/>
                <a:cs typeface="+mj-cs"/>
              </a:rPr>
              <a:t>متوفی است. </a:t>
            </a:r>
          </a:p>
          <a:p>
            <a:pPr marL="171450" marR="0" indent="0" algn="just" rtl="1">
              <a:lnSpc>
                <a:spcPct val="107000"/>
              </a:lnSpc>
              <a:spcBef>
                <a:spcPts val="0"/>
              </a:spcBef>
              <a:spcAft>
                <a:spcPts val="0"/>
              </a:spcAft>
              <a:buClrTx/>
              <a:buNone/>
            </a:pPr>
            <a:r>
              <a:rPr lang="fa-IR" dirty="0">
                <a:solidFill>
                  <a:schemeClr val="bg1"/>
                </a:solidFill>
                <a:latin typeface="Calibri" panose="020F0502020204030204" pitchFamily="34" charset="0"/>
                <a:ea typeface="Calibri" panose="020F0502020204030204" pitchFamily="34" charset="0"/>
                <a:cs typeface="+mj-cs"/>
              </a:rPr>
              <a:t>مرگ یک دوست، یکی از اعضای خانواده و در کل کسی که دوستش داریم یکی از دردناک ترین تجارب زندگی است و اگر این مرگ بر اثر خودکشی باشد، پیامدهای نیز آن مخربتر است .</a:t>
            </a:r>
          </a:p>
          <a:p>
            <a:pPr marL="171450" marR="0" indent="0" algn="just" rtl="1">
              <a:lnSpc>
                <a:spcPct val="107000"/>
              </a:lnSpc>
              <a:spcBef>
                <a:spcPts val="0"/>
              </a:spcBef>
              <a:spcAft>
                <a:spcPts val="0"/>
              </a:spcAft>
              <a:buClrTx/>
              <a:buNone/>
            </a:pPr>
            <a:r>
              <a:rPr lang="fa-IR" dirty="0" smtClean="0">
                <a:solidFill>
                  <a:schemeClr val="bg1"/>
                </a:solidFill>
                <a:latin typeface="Calibri" panose="020F0502020204030204" pitchFamily="34" charset="0"/>
                <a:ea typeface="Calibri" panose="020F0502020204030204" pitchFamily="34" charset="0"/>
                <a:cs typeface="+mj-cs"/>
              </a:rPr>
              <a:t>بازماندگان </a:t>
            </a:r>
            <a:r>
              <a:rPr lang="fa-IR" dirty="0">
                <a:solidFill>
                  <a:schemeClr val="bg1"/>
                </a:solidFill>
                <a:latin typeface="Calibri" panose="020F0502020204030204" pitchFamily="34" charset="0"/>
                <a:ea typeface="Calibri" panose="020F0502020204030204" pitchFamily="34" charset="0"/>
                <a:cs typeface="+mj-cs"/>
              </a:rPr>
              <a:t>خودکشی همزمان با دست رفتن عزیزانشان با مرگی غیر منتظره و احتمالاً خشونت بار نیز مواجه میشوند. </a:t>
            </a:r>
          </a:p>
          <a:p>
            <a:pPr marL="171450" marR="0" indent="0" algn="just" rtl="1">
              <a:lnSpc>
                <a:spcPct val="107000"/>
              </a:lnSpc>
              <a:spcBef>
                <a:spcPts val="0"/>
              </a:spcBef>
              <a:spcAft>
                <a:spcPts val="0"/>
              </a:spcAft>
              <a:buClrTx/>
              <a:buNone/>
            </a:pPr>
            <a:r>
              <a:rPr lang="fa-IR" dirty="0">
                <a:solidFill>
                  <a:schemeClr val="bg1"/>
                </a:solidFill>
                <a:latin typeface="Calibri" panose="020F0502020204030204" pitchFamily="34" charset="0"/>
                <a:ea typeface="Calibri" panose="020F0502020204030204" pitchFamily="34" charset="0"/>
                <a:cs typeface="+mj-cs"/>
              </a:rPr>
              <a:t>مرگ یک عضو خانواده بر اثر خودکشی، تعادل خانواده را برهم میزند.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با بازماندگان و خانواده افراد فوت شده به دلیل خودکشی چگونه برخورد کنیم؟</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40999193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dirty="0">
                <a:solidFill>
                  <a:schemeClr val="bg1"/>
                </a:solidFill>
                <a:latin typeface="Calibri" panose="020F0502020204030204" pitchFamily="34" charset="0"/>
                <a:ea typeface="Calibri" panose="020F0502020204030204" pitchFamily="34" charset="0"/>
                <a:cs typeface="+mj-cs"/>
              </a:rPr>
              <a:t>هرفقدان یا تهدید به آن میتواند واکنش سوگ به همراه داشته باشد که واکنشی طبیعی است، شامل افکار، احساسات و رفتارهای مختلفی در مراحلی متفاوت است و در افراد، جوامع و فرهنگهای مختلف تفاوت های زیادی دارد و نیز همواره احساسات و تجربیات سختی را به همراه دارد. اما حاصل همه این پدیدهها بصورت مشترک و در راه پذیرش واقعیت فقدان و در نهایت بازگشت به زندگی عادی بدون فرد از دست رفته است. </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501811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indent="0" algn="just" rtl="1">
              <a:lnSpc>
                <a:spcPct val="107000"/>
              </a:lnSpc>
              <a:spcBef>
                <a:spcPts val="0"/>
              </a:spcBef>
              <a:spcAft>
                <a:spcPts val="0"/>
              </a:spcAft>
              <a:buClrTx/>
              <a:buNone/>
            </a:pPr>
            <a:r>
              <a:rPr lang="fa-IR" sz="1800" b="1" dirty="0"/>
              <a:t>سوگ های خودکشی به دلیل نوع مرگ، غیر منتظره و ناگهانی بودن مرگ، روش خشن خودکشی، عدم درک دلایل مرگ احساس گناه و خود سرزنشی بیشتر که شاید میتوانستند به فرد کمک کنند، فشار های فرهنگی و مذهبی که خودکشی را به عنوان عملی اخلاقی محکوم میکند، در نتبجه عدم حمایت های اجتماعی، انزوا اجتماعی، احساس طرد توسط فرد متوفی و میل به پنهان کردن علت مرگ معمولا </a:t>
            </a:r>
            <a:r>
              <a:rPr lang="fa-IR" sz="1800" b="1" dirty="0">
                <a:solidFill>
                  <a:srgbClr val="FF0000"/>
                </a:solidFill>
              </a:rPr>
              <a:t>طولانی و شدید </a:t>
            </a:r>
            <a:r>
              <a:rPr lang="fa-IR" sz="1800" b="1" dirty="0"/>
              <a:t>است و در نتیجه احتمال پیچیده شدن سوگ و افسردگی بالاست. و بازماندگان فوت خودکشی معمولا نیازمند کمک و خدمات روانشناختی میباشند.</a:t>
            </a:r>
            <a:endParaRPr lang="en-US" sz="1800" dirty="0"/>
          </a:p>
          <a:p>
            <a:pPr marL="171450" marR="0" indent="0" algn="just" rtl="1">
              <a:lnSpc>
                <a:spcPct val="107000"/>
              </a:lnSpc>
              <a:spcBef>
                <a:spcPts val="0"/>
              </a:spcBef>
              <a:spcAft>
                <a:spcPts val="0"/>
              </a:spcAft>
              <a:buClrTx/>
              <a:buNone/>
            </a:pPr>
            <a:endParaRPr lang="fa-IR" sz="1800" dirty="0">
              <a:solidFill>
                <a:schemeClr val="bg1"/>
              </a:solidFill>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9946825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dirty="0">
                <a:solidFill>
                  <a:srgbClr val="FF0000"/>
                </a:solidFill>
                <a:latin typeface="Calibri" panose="020F0502020204030204" pitchFamily="34" charset="0"/>
                <a:ea typeface="Calibri" panose="020F0502020204030204" pitchFamily="34" charset="0"/>
                <a:cs typeface="+mj-cs"/>
              </a:rPr>
              <a:t>علایم و نشانه های سوگ پیچیده:</a:t>
            </a:r>
          </a:p>
          <a:p>
            <a:pPr marL="171450" marR="0" indent="0" algn="just" rtl="1">
              <a:lnSpc>
                <a:spcPct val="107000"/>
              </a:lnSpc>
              <a:spcBef>
                <a:spcPts val="0"/>
              </a:spcBef>
              <a:spcAft>
                <a:spcPts val="0"/>
              </a:spcAft>
              <a:buClrTx/>
              <a:buNone/>
            </a:pPr>
            <a:r>
              <a:rPr lang="fa-IR" sz="1800" dirty="0">
                <a:solidFill>
                  <a:schemeClr val="bg1"/>
                </a:solidFill>
                <a:latin typeface="Calibri" panose="020F0502020204030204" pitchFamily="34" charset="0"/>
                <a:ea typeface="Calibri" panose="020F0502020204030204" pitchFamily="34" charset="0"/>
                <a:cs typeface="+mj-cs"/>
              </a:rPr>
              <a:t>در این نوع سوگواری، به مدت طولانی افکار مزاحم فراوانی درباره شرایط اتفاق افتاده قبل از مرگ متوفی وجود دارند، اجتناب شدیدی از هرچیزی که باعث به یاد آوردن متوفی شود مشاهده میشود و فرایند های تنظیم هیجان به شدت مختل می شوند</a:t>
            </a:r>
          </a:p>
          <a:p>
            <a:pPr marL="171450" marR="0" indent="0" algn="just" rtl="1">
              <a:lnSpc>
                <a:spcPct val="107000"/>
              </a:lnSpc>
              <a:spcBef>
                <a:spcPts val="0"/>
              </a:spcBef>
              <a:spcAft>
                <a:spcPts val="0"/>
              </a:spcAft>
              <a:buClrTx/>
              <a:buNone/>
            </a:pPr>
            <a:endParaRPr lang="fa-IR" sz="1800" dirty="0">
              <a:solidFill>
                <a:schemeClr val="bg1"/>
              </a:solidFill>
              <a:latin typeface="Calibri" panose="020F0502020204030204" pitchFamily="34" charset="0"/>
              <a:ea typeface="Calibri" panose="020F0502020204030204" pitchFamily="34" charset="0"/>
              <a:cs typeface="+mj-cs"/>
            </a:endParaRPr>
          </a:p>
          <a:p>
            <a:pPr marL="171450" marR="0" indent="0" algn="just" rtl="1">
              <a:lnSpc>
                <a:spcPct val="107000"/>
              </a:lnSpc>
              <a:spcBef>
                <a:spcPts val="0"/>
              </a:spcBef>
              <a:spcAft>
                <a:spcPts val="0"/>
              </a:spcAft>
              <a:buClrTx/>
              <a:buNone/>
            </a:pPr>
            <a:r>
              <a:rPr lang="fa-IR" sz="1800" dirty="0">
                <a:solidFill>
                  <a:schemeClr val="bg1"/>
                </a:solidFill>
                <a:latin typeface="Calibri" panose="020F0502020204030204" pitchFamily="34" charset="0"/>
                <a:ea typeface="Calibri" panose="020F0502020204030204" pitchFamily="34" charset="0"/>
                <a:cs typeface="+mj-cs"/>
              </a:rPr>
              <a:t>این سوگ ادامه دار و فراگیر میشود و با ویژگی هایی نظیر اشتغال ذهنی مکرر با متوفی و هیجانات دردناک شدیدی از قبیل احساس غم، احساس گناه، خشم، انکار، سرزنش، دشواری در پذیرش مرگ، احساس اینکه بخشی از وجود فرد از دست رفته است، ناتوانی در داشتن احساس خوب، کرختی عاطفی ، دشواری در مشارکت دوباره در اجتماع و فعالیت ها همراه میشود. واکنش سوگ برای مدتی طولانی که در </a:t>
            </a:r>
            <a:r>
              <a:rPr lang="fa-IR" sz="1800" u="sng" dirty="0">
                <a:solidFill>
                  <a:schemeClr val="bg1"/>
                </a:solidFill>
                <a:latin typeface="Calibri" panose="020F0502020204030204" pitchFamily="34" charset="0"/>
                <a:ea typeface="Calibri" panose="020F0502020204030204" pitchFamily="34" charset="0"/>
                <a:cs typeface="+mj-cs"/>
              </a:rPr>
              <a:t>محدوده نرمال جای نمیگیرد </a:t>
            </a:r>
            <a:r>
              <a:rPr lang="fa-IR" sz="1800" dirty="0">
                <a:solidFill>
                  <a:schemeClr val="bg1"/>
                </a:solidFill>
                <a:latin typeface="Calibri" panose="020F0502020204030204" pitchFamily="34" charset="0"/>
                <a:ea typeface="Calibri" panose="020F0502020204030204" pitchFamily="34" charset="0"/>
                <a:cs typeface="+mj-cs"/>
              </a:rPr>
              <a:t>ادامه می یابد و به شکلی فاحش از هنجارهای اجتماعی، فرهنگی و دینی، تخطی میکند. این آشفتگی، باعث آسیب های معنادار از لحاظ بالینی در حیطه های عملکرد شخصی، خانوادگی، شغلی و سایر حیطه ها میشود.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79983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ژست</a:t>
            </a:r>
            <a:r>
              <a:rPr lang="en-US" sz="2400" dirty="0" smtClean="0">
                <a:solidFill>
                  <a:srgbClr val="000000"/>
                </a:solidFill>
                <a:latin typeface="Century Schoolbook"/>
                <a:cs typeface="B Nazanin"/>
              </a:rPr>
              <a:t> (gesture</a:t>
            </a:r>
            <a:r>
              <a:rPr lang="en-US" sz="2400" dirty="0">
                <a:solidFill>
                  <a:srgbClr val="000000"/>
                </a:solidFill>
                <a:latin typeface="Century Schoolbook"/>
                <a:cs typeface="B Nazanin"/>
              </a:rPr>
              <a:t>) </a:t>
            </a:r>
            <a:r>
              <a:rPr lang="fa-IR" sz="2400" dirty="0">
                <a:solidFill>
                  <a:srgbClr val="000000"/>
                </a:solidFill>
                <a:latin typeface="Century Schoolbook"/>
                <a:cs typeface="B Nazanin"/>
              </a:rPr>
              <a:t>خودکشی را نباید جدی گرفت. این فکر غلط </a:t>
            </a:r>
            <a:r>
              <a:rPr lang="fa-IR" sz="2400" dirty="0" smtClean="0">
                <a:solidFill>
                  <a:srgbClr val="000000"/>
                </a:solidFill>
                <a:latin typeface="Century Schoolbook"/>
                <a:cs typeface="B Nazanin"/>
              </a:rPr>
              <a:t>است</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dirty="0">
                <a:solidFill>
                  <a:srgbClr val="000000"/>
                </a:solidFill>
                <a:latin typeface="Century Schoolbook"/>
                <a:cs typeface="B Nazanin"/>
              </a:rPr>
              <a:t>: برخی معتقدند کسی که بلافاصله پس از اقدام به خودکشی، تقاضای کمک می کند، یا </a:t>
            </a:r>
            <a:r>
              <a:rPr lang="fa-IR" sz="2400" dirty="0" smtClean="0">
                <a:solidFill>
                  <a:srgbClr val="000000"/>
                </a:solidFill>
                <a:latin typeface="Century Schoolbook"/>
                <a:cs typeface="B Nazanin"/>
              </a:rPr>
              <a:t>زمانی این </a:t>
            </a:r>
            <a:r>
              <a:rPr lang="fa-IR" sz="2400" dirty="0">
                <a:solidFill>
                  <a:srgbClr val="000000"/>
                </a:solidFill>
                <a:latin typeface="Century Schoolbook"/>
                <a:cs typeface="B Nazanin"/>
              </a:rPr>
              <a:t>کار را انجام می دهد که دیگران بتوانند فورا متوجه شوند و او را نجات دهند، و یا از روش </a:t>
            </a:r>
            <a:r>
              <a:rPr lang="fa-IR" sz="2400" dirty="0" smtClean="0">
                <a:solidFill>
                  <a:srgbClr val="000000"/>
                </a:solidFill>
                <a:latin typeface="Century Schoolbook"/>
                <a:cs typeface="B Nazanin"/>
              </a:rPr>
              <a:t>هایی استفاده </a:t>
            </a:r>
            <a:r>
              <a:rPr lang="fa-IR" sz="2400" dirty="0">
                <a:solidFill>
                  <a:srgbClr val="000000"/>
                </a:solidFill>
                <a:latin typeface="Century Schoolbook"/>
                <a:cs typeface="B Nazanin"/>
              </a:rPr>
              <a:t>می کند که منجر به مرگ نمی شود هدف دیگری غیر از کشتن خود دارد. اگرچه ممکن </a:t>
            </a:r>
            <a:r>
              <a:rPr lang="fa-IR" sz="2400" dirty="0" smtClean="0">
                <a:solidFill>
                  <a:srgbClr val="000000"/>
                </a:solidFill>
                <a:latin typeface="Century Schoolbook"/>
                <a:cs typeface="B Nazanin"/>
              </a:rPr>
              <a:t>است این </a:t>
            </a:r>
            <a:r>
              <a:rPr lang="fa-IR" sz="2400" dirty="0">
                <a:solidFill>
                  <a:srgbClr val="000000"/>
                </a:solidFill>
                <a:latin typeface="Century Schoolbook"/>
                <a:cs typeface="B Nazanin"/>
              </a:rPr>
              <a:t>موضوع درست باشد، ولی حداقل به دو دلیل باید ژست های خودکشی را جدی گرفت: اول </a:t>
            </a:r>
            <a:r>
              <a:rPr lang="fa-IR" sz="2400" dirty="0" smtClean="0">
                <a:solidFill>
                  <a:srgbClr val="000000"/>
                </a:solidFill>
                <a:latin typeface="Century Schoolbook"/>
                <a:cs typeface="B Nazanin"/>
              </a:rPr>
              <a:t>اینکه بیمار </a:t>
            </a:r>
            <a:r>
              <a:rPr lang="fa-IR" sz="2400" dirty="0">
                <a:solidFill>
                  <a:srgbClr val="000000"/>
                </a:solidFill>
                <a:latin typeface="Century Schoolbook"/>
                <a:cs typeface="B Nazanin"/>
              </a:rPr>
              <a:t>ممکن است حساب و کتابش غلط از آب دربیاید و منجر به فوت شود؛ دوم اینکه اگر فرد </a:t>
            </a:r>
            <a:r>
              <a:rPr lang="fa-IR" sz="2400" dirty="0" smtClean="0">
                <a:solidFill>
                  <a:srgbClr val="000000"/>
                </a:solidFill>
                <a:latin typeface="Century Schoolbook"/>
                <a:cs typeface="B Nazanin"/>
              </a:rPr>
              <a:t>پاسخ مورد </a:t>
            </a:r>
            <a:r>
              <a:rPr lang="fa-IR" sz="2400" dirty="0">
                <a:solidFill>
                  <a:srgbClr val="000000"/>
                </a:solidFill>
                <a:latin typeface="Century Schoolbook"/>
                <a:cs typeface="B Nazanin"/>
              </a:rPr>
              <a:t>نظر را دریافت نکند ممکن است دفعه بعد اقدام شدید تری انجام دهد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9346615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حمایت های فردی، خانوادگی و اجتماعی عاطفی برای بازماندگان فراهم کنید (افرادی که بعد از چنین داغی از طرف دوستان و اعضای خانواده و سایر افراد حمایت اجتماعی دریافت می کنند به احتمال کمتری احساسات طرد، افسردگی و اضطراب را تجربه می کنند) </a:t>
            </a:r>
          </a:p>
          <a:p>
            <a:pPr marL="457200" marR="0" algn="just" rtl="1">
              <a:lnSpc>
                <a:spcPct val="107000"/>
              </a:lnSpc>
              <a:spcBef>
                <a:spcPts val="0"/>
              </a:spcBef>
              <a:spcAft>
                <a:spcPts val="0"/>
              </a:spcAft>
              <a:buClrTx/>
              <a:buFont typeface="Wingdings" panose="05000000000000000000" pitchFamily="2" charset="2"/>
              <a:buChar char="ü"/>
            </a:pPr>
            <a:endPar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حمایت و اطمینان بخشی کنید. برای مثال به نشان دهید که حال او را درک میکنید و جملاتی نظیر" فکر می کنم می تونم درکت کنم" "واقعا خیلی سخته" یا من " آماده ام تا به حرفهایت گوش کنم" " تلاش میکنیم با هم این روزها را طی کنیم" استفاده کنید تا بازمانده متوجه شود کسی را در کنار خود دارد که بخاطر احسساتی که تجربه می کند قضاوتش نمیکند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352388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بازماندگان را به دلیل نوع فوت سرزنش نکنید.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فرد بازمانده، زمان و فضای کافی داده بدهید تا درباره خودکشی به تفصیل صحبت کند (اینکه پیکر چگونه پیدا شده ، چه کسی آن را پیدا کرده و ..) هرچه بیشتر در باره فرد متوفی و حادثه رخ داده برای او صحبت می کنند، حقیقتِ فقدان، ملموس تر میشود و آنها یک قدم بیشتر از انکار فاصله میگیرند و واقعیت فقدان را میپذیرند.</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3674977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افراد کمک کنید احساسات خود را بشناسند (از قبیل احساس گناه، واکنش خشم، غم، نا امیدی، اضطراب، احساس ناتوانی در تحمل رنج، یا فقدان هیجانات) و این احساسات بپذیرند. </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در مورد احساس گناه و مشغله ذهنی با احساس گناه و دردناک بودن این هیجان و اینکه اکثر افراد داغدیده زمان پیش از مرگ را برای یافتن شواهدی از قصور خود در رابطه با متوفی جست و جو میکنند آموزش دهید با این احساسات همدلی کنید و آن ها را عادی سازی کرده و تاکید کنید که این هیجانات ناخوشایند </a:t>
            </a:r>
            <a:r>
              <a:rPr lang="fa-IR" sz="1800" u="sng"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همگانی بوده و همیشگی نیستند</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     </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آنها را تشویق کنید درباره احساساتشان آزادانه صحبت کنند اما اگر برای اینکار آمادگی نداشتند، آنها را تحت فشار قرار ندهید.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لطفا به هنگام بیان آزادانه احساسات، از نظر دادن یا تسلی بخشیدن و یا اظهاراتی از قبیل "بتدریج به همه چیز عادت میکنید" خودداری کنید ( و در نظر داشته باشد که مهمترین نکته در کار با این افراد گوش دادن به رنجهای آنان است. </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773716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آن ها کمک کنید سوگواری کنند و با سوگ خود روبرو شوند. </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مراسم تدفین و خاکسپاری و سوگواری برگزار کنند </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آن ها کمک کنید سر مزار بروند در مورد فرد فوت شده و خاطرات خوب و بد صحبت کنند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تنهایی و در خلوت با فرد فوت شده حرف بزنند </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اعضا خانواده عکس ها و خاطرات فرد را مرور کنند</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8113725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پیوند و ارتباط بیشتر اعضا خانواده با همدیگر کمک کنید (بعد از خودکشی ارتباط میان اعضای خانواده با دشواری روبرو میشود و اعضای خانواده تمایل کمتری به صحبت کردن درباره این اتفاق دارند، حتی ممکن است یک عضو ارتباط خود را به کل با سایر اعضا قطع کند. اگرچه تشویق اعضای خانواده به انجام اینکار سخت است، ولی ضرورت دارد تا اینکار انجام شود زیرا باعث به اشتراک گذاردن احساسات و ایجاد حس همدردی و تنها نبودن بین اعضای خانواده می شود)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748205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تاکید کنید علی رغم وجود ویژگی های مشترک بین افراد، سوگ پس از خودکشی برای هر فرد </a:t>
            </a:r>
            <a:r>
              <a:rPr lang="fa-IR" sz="1800" u="sng"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منحصر به فرد </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است. تفاوتهایی در میان اعضای خانواده در فرایند سوگواری دیده شود که می تواند مشکل ساز شود. این میتواند موجب خشم سایر اعضای خانواده شود چرا که فکر می کنند او به اندازه دیگران از اتفاق پیش آمده ناراحت نیست. مردان، تمایل به برون ریزی کمتر احساسات خود دارند و برای اجتناب از این احساسات، سعی در درگیر کردن خود با فعالیت های مختلف و ایجاد حواس پرتی می کنند. همین واکنش در زنان، ممکن است باعث سو تعبیر در مورد اهمیت این اتفاق برای آنها بشود. از طرفی زنها احساسات خود را بیشتر ابراز می کنند و با دیگران درباره آن حرف میزنند.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759002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این عقیده را که خودکشی تقصیر آنها نیست تقویت کنید. دلایل رایج خودکشی (افسردگی) برای آنها توضیح داده و تفهیم کنید که خودکشی یکی از نزدیکان آنها هم احتمالا به یکی از همین دلایل رخ داده است. خودکشی پدیده پیچیده ای است که علت واحدی ندارد و از تعامل عوامل مختلف حاصل می شود فهم تاثیرگذاری این عوامل متعدد از سوی بازماندگان، به آنها کمک می کند تا تصمیم فرد متوفی را بیشتر درک کنند و خود را مورد سرزنش کمتری قرار دهند.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6423633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بازماندگان را از دور بسته و انزوا خارج کنید و آنها را تشویق کنید تا با شبکه حمایتی و دوستانشان ارتباط برقرار کنند.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آنها را تشویق به از سرگیری فعالیت های روزمره کنید.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آنها را تشویق کنید تا تجارب مثبت را به یاد آورند.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تاکید کنید که توجه به سلامت روان و سلامت جسمی در این دوران بسیار کم میشود و ممکن است او را با مشکلات جدیدی روبرو کند. خود مراقبتی را در آن ها تقویت کنید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آنها نگویید که عصبانی نباشند یا گریه نکنند.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آنها نگویید که باید چه احساسی داشته باشند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آنها را به تعیین اهداف واقع بینانه در زندگی رهنمون کنید.</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8079138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آن ها آموزش دهید که هیجانات سوگ به شکل موجی بروز پیدا میکند ( هیجانات ناخوشایند بعضی روز ها فروکش و بعضی روز ها فعال تر میشود)</a:t>
            </a:r>
          </a:p>
          <a:p>
            <a:pPr marL="45720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آن ها را آماده کنید که تعطیلات، سالگرد و روز های تولد اغلب دشوار است خصوصا سال اول. بنابراین به آنها بگویید که در این ایام ممکن است با مشکلات روانشناختی خاصی روبرو شوند که در صورت تمایل میتوانند نزد کارشناس سلامت روان نزدیک ترین مرکز خدمات جامع سلامت بروند. </a:t>
            </a:r>
          </a:p>
          <a:p>
            <a:pPr marL="45720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تاکید کنید هر نقطه عطف جدیدی مانند عروسی، تولد، یا یک موفقیت شغلی ممکن است در بازمانده با احساسات جدیدی از گناه و غم همراه باشد. به این معنی که حس کنند انگار دارند متوفی را را از زندگی خود دور می کنند. توجه کنید که باید به این افراد یادآوری کنید که باید خودشان را به یاد داشته باشند که انتخاب کرده اند، زندگی کنند و این خیانت نیست. به درستی می توان گفت که اگر شکافی بین آنها و فرد از دست رفته افتاده است، آنها مقصر نبوده اند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178753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مراقب باشید که خطر وقوع </a:t>
            </a:r>
            <a:r>
              <a:rPr lang="fa-IR" sz="1800" spc="50" dirty="0">
                <a:ln w="0"/>
                <a:solidFill>
                  <a:srgbClr val="FF0000"/>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خودکشی</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 در افرادی که درخانواده آنها خودکشی اتفاق افتاده است بسیار بالاتر از سایر افراد است در صورت و جود علایم و نشانه های هشدار دهنده خودکشی (از قبیل وصیت کردن، تهدید کردن، خداحافظی کردن و تمایل به پیوستن به متوفی، احساس گناه شدید، انزوا و گوشه گیری شدید و غیرو ..) باشید در صورت مشاهده این علایم فرد را تنها نگذارید و در اسرع وقت به پزشک خانواده یا متخصص روانپزشکی و یا نزدیکترین مرکز خدمات جامع سلامت شهری مراجعه کنید.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مراقب علایم و نشانه های </a:t>
            </a:r>
            <a:r>
              <a:rPr lang="fa-IR" sz="1800" spc="50" dirty="0">
                <a:ln w="0"/>
                <a:solidFill>
                  <a:srgbClr val="FF0000"/>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سوگ پیچیده </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که در بالا توضیح داده شد باشید و در صورت مشاهده علایم سریعا به پزشک خانواده، متخصص روانپزشکی و یا نزدیکترین مرکز خدمات جامع سلامت شهری ارجاع کنید. </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2964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خودکشی </a:t>
            </a:r>
            <a:r>
              <a:rPr lang="fa-IR" sz="2400" dirty="0">
                <a:solidFill>
                  <a:srgbClr val="000000"/>
                </a:solidFill>
                <a:latin typeface="Century Schoolbook"/>
                <a:cs typeface="B Nazanin"/>
              </a:rPr>
              <a:t>همیشه ارثی است، عبارتی غلط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 </a:t>
            </a:r>
            <a:r>
              <a:rPr lang="fa-IR" sz="2400" dirty="0" smtClean="0">
                <a:solidFill>
                  <a:srgbClr val="000000"/>
                </a:solidFill>
                <a:latin typeface="Century Schoolbook"/>
                <a:cs typeface="B Nazanin"/>
              </a:rPr>
              <a:t>همه </a:t>
            </a:r>
            <a:r>
              <a:rPr lang="fa-IR" sz="2400" dirty="0">
                <a:solidFill>
                  <a:srgbClr val="000000"/>
                </a:solidFill>
                <a:latin typeface="Century Schoolbook"/>
                <a:cs typeface="B Nazanin"/>
              </a:rPr>
              <a:t>ی خودکشی ها به وراثت مربوط نمی شود. اگرچه که وجود موارد خودکشی در خانواده عاملی </a:t>
            </a:r>
            <a:r>
              <a:rPr lang="fa-IR" sz="2400" dirty="0" smtClean="0">
                <a:solidFill>
                  <a:srgbClr val="000000"/>
                </a:solidFill>
                <a:latin typeface="Century Schoolbook"/>
                <a:cs typeface="B Nazanin"/>
              </a:rPr>
              <a:t>مهم برای </a:t>
            </a:r>
            <a:r>
              <a:rPr lang="fa-IR" sz="2400" dirty="0">
                <a:solidFill>
                  <a:srgbClr val="000000"/>
                </a:solidFill>
                <a:latin typeface="Century Schoolbook"/>
                <a:cs typeface="B Nazanin"/>
              </a:rPr>
              <a:t>پیش بینی رفتارهای خودکشی است به خصوص در خانواده هایی که افسردگی رایج است</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144849387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مراقب علایم و نشانه های </a:t>
            </a:r>
            <a:r>
              <a:rPr lang="fa-IR" sz="1800" spc="50" dirty="0">
                <a:ln w="0"/>
                <a:solidFill>
                  <a:srgbClr val="FF0000"/>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افسردگی</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 در بازماندگان باشید. دوره سوگ طبیعی سریعا یا چند ماه پس از فقدان عزیز از دست رفته با علائمی همچون گریه و شیون، احساس شدید غم، درد و اندوه، تحریک پذیری، اشتغال ذهنی با فرد از دست رفته، اختلال در خواب و تمرکز و نیز اختلال در انجام فعالیتهای روزمره تجربه میشود. هر چندگذر از این دوره معمولا دو تا شش ماه و حداکثر یک سال زمان میبرد با این حال سوگ طبیعی ممکن است به اختلال افسردگی اساسی که نیازمند به درمان است منجر شود.</a:t>
            </a: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716978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باید ها و نباید ها جهت کمک به تسهیل فرآیند سوگ طبیعی، و پیشگیری از سوگ پیچیده</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a:t>
            </a:r>
            <a:r>
              <a:rPr lang="fa-IR" sz="1800"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 </a:t>
            </a: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هیچ عنوان به بازماندگان احساس گناه وارد نکنید ( اینکه قبل از فوت چه کارهایی باید یا نباید انجام میدادند)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اعتقادات شخصي، مذهبی خودتان را درباره ي خودكشي بيان نكنيد.</a:t>
            </a:r>
          </a:p>
          <a:p>
            <a:pPr marL="457200" marR="0" algn="just" rtl="1">
              <a:lnSpc>
                <a:spcPct val="107000"/>
              </a:lnSpc>
              <a:spcBef>
                <a:spcPts val="0"/>
              </a:spcBef>
              <a:spcAft>
                <a:spcPts val="0"/>
              </a:spcAft>
              <a:buClrTx/>
              <a:buFont typeface="Wingdings" panose="05000000000000000000" pitchFamily="2" charset="2"/>
              <a:buChar char="ü"/>
            </a:pPr>
            <a:r>
              <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به هیچ عنوان توصیه به سر مزار نرفتن، صحبت نکردن در مورد متوفی، جمع کردن وسایلو متعلقات فرد فوت شده و یا فروختن خانه و نقل مکان از شهر یا محله نکنید</a:t>
            </a:r>
            <a:r>
              <a:rPr lang="fa-IR" sz="1800" spc="50" dirty="0" smtClean="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rPr>
              <a:t>.</a:t>
            </a:r>
          </a:p>
          <a:p>
            <a:pPr marL="457200" marR="0" algn="just" rtl="1">
              <a:lnSpc>
                <a:spcPct val="107000"/>
              </a:lnSpc>
              <a:spcBef>
                <a:spcPts val="0"/>
              </a:spcBef>
              <a:spcAft>
                <a:spcPts val="0"/>
              </a:spcAft>
              <a:buClrTx/>
              <a:buFont typeface="Wingdings" panose="05000000000000000000" pitchFamily="2" charset="2"/>
              <a:buChar char="ü"/>
            </a:pPr>
            <a:endParaRPr lang="fa-IR" sz="1800" spc="50" dirty="0">
              <a:ln w="0"/>
              <a:solidFill>
                <a:schemeClr val="bg1"/>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171450" marR="0" indent="0" algn="just" rtl="1">
              <a:lnSpc>
                <a:spcPct val="107000"/>
              </a:lnSpc>
              <a:spcBef>
                <a:spcPts val="0"/>
              </a:spcBef>
              <a:spcAft>
                <a:spcPts val="0"/>
              </a:spcAft>
              <a:buClrTx/>
              <a:buNone/>
            </a:pPr>
            <a:r>
              <a:rPr lang="fa-IR" sz="1800" b="1" dirty="0" smtClean="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mj-cs"/>
              </a:rPr>
              <a:t>بازماندگان را به کارشناسان سلامت روان مراکز خدمات جامع سلامت جهت دریافت خدمات تخصصی رایگان ارجاع دهید </a:t>
            </a:r>
            <a:endParaRPr lang="fa-IR" sz="18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mj-cs"/>
            </a:endParaRP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چگونگی برخورد با خانواده افراد فوت شده به دلیل خودکشی</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9304948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dirty="0"/>
              <a:t>اغلب افرادی که به خودکشی فکر میکنند، برای اقدام به خودکشی مردد هستند و مطمئن نیستند که می خواهند بمیرند. یکی از عواملی که ممکن است افراد مستعد و آسیب پذیر را به سمت خودکشی سوق دهد، انتشار خودکشی در رسانه ها میباشد. این تاثیر زمانی بیشتر می شود که فردی که اقدام به خودکشی کرده شخصیتی مشهور، و یا مورد توجه خوانندگان و یا بینندگان خبر باشد</a:t>
            </a:r>
            <a:r>
              <a:rPr lang="fa-IR" sz="1800" dirty="0" smtClean="0"/>
              <a:t>.</a:t>
            </a:r>
          </a:p>
          <a:p>
            <a:pPr marL="171450" marR="0" indent="0" algn="just" rtl="1">
              <a:lnSpc>
                <a:spcPct val="107000"/>
              </a:lnSpc>
              <a:spcBef>
                <a:spcPts val="0"/>
              </a:spcBef>
              <a:spcAft>
                <a:spcPts val="0"/>
              </a:spcAft>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a:p>
            <a:pPr marL="171450" marR="0" indent="0" algn="just" rtl="1">
              <a:lnSpc>
                <a:spcPct val="107000"/>
              </a:lnSpc>
              <a:spcBef>
                <a:spcPts val="0"/>
              </a:spcBef>
              <a:spcAft>
                <a:spcPts val="0"/>
              </a:spcAft>
              <a:buClrTx/>
              <a:buNone/>
            </a:pPr>
            <a:r>
              <a:rPr lang="fa-IR" sz="1800" dirty="0"/>
              <a:t>هرچه میزان انتشار و تبلیغ در مورد خودکشی بیشتر باشد بروز خودکشی در دیگران افزایش بیشتری پیدا میکند. </a:t>
            </a: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958284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marL="171450" marR="0" indent="0" algn="just" rtl="1">
              <a:lnSpc>
                <a:spcPct val="107000"/>
              </a:lnSpc>
              <a:spcBef>
                <a:spcPts val="0"/>
              </a:spcBef>
              <a:spcAft>
                <a:spcPts val="0"/>
              </a:spcAft>
              <a:buClrTx/>
              <a:buNone/>
            </a:pPr>
            <a:r>
              <a:rPr lang="fa-IR" sz="1800" dirty="0"/>
              <a:t>چگونگی گزارش موارد خودکشی بسیار مهم است. </a:t>
            </a:r>
            <a:endParaRPr lang="fa-IR" sz="1800" dirty="0" smtClean="0"/>
          </a:p>
          <a:p>
            <a:pPr marL="171450" marR="0" indent="0" algn="just" rtl="1">
              <a:lnSpc>
                <a:spcPct val="107000"/>
              </a:lnSpc>
              <a:spcBef>
                <a:spcPts val="0"/>
              </a:spcBef>
              <a:spcAft>
                <a:spcPts val="0"/>
              </a:spcAft>
              <a:buClrTx/>
              <a:buNone/>
            </a:pPr>
            <a:r>
              <a:rPr lang="fa-IR" sz="1800" dirty="0" smtClean="0"/>
              <a:t>درج </a:t>
            </a:r>
            <a:r>
              <a:rPr lang="fa-IR" sz="1800" dirty="0"/>
              <a:t>نادرست و غیر حرفه ای خبر خودکشی میتواند تاثیر زیادی در افزایش اقدام به خودکشی، شکل گیری موج خودکشی و بروز خودکشی های تقلیدی داشته باشد </a:t>
            </a:r>
            <a:r>
              <a:rPr lang="fa-IR" sz="1800" dirty="0">
                <a:solidFill>
                  <a:srgbClr val="FF0000"/>
                </a:solidFill>
              </a:rPr>
              <a:t>( اثر ورتر</a:t>
            </a:r>
            <a:r>
              <a:rPr lang="fa-IR" sz="1800" dirty="0" smtClean="0">
                <a:solidFill>
                  <a:srgbClr val="FF0000"/>
                </a:solidFill>
              </a:rPr>
              <a:t>).</a:t>
            </a:r>
          </a:p>
          <a:p>
            <a:pPr marL="171450" marR="0" indent="0" algn="just" rtl="1">
              <a:lnSpc>
                <a:spcPct val="107000"/>
              </a:lnSpc>
              <a:spcBef>
                <a:spcPts val="0"/>
              </a:spcBef>
              <a:spcAft>
                <a:spcPts val="0"/>
              </a:spcAft>
              <a:buClrTx/>
              <a:buNone/>
            </a:pPr>
            <a:endParaRPr lang="fa-IR" sz="1800" dirty="0" smtClean="0"/>
          </a:p>
          <a:p>
            <a:pPr marL="171450" marR="0" indent="0" algn="just" rtl="1">
              <a:lnSpc>
                <a:spcPct val="107000"/>
              </a:lnSpc>
              <a:spcBef>
                <a:spcPts val="0"/>
              </a:spcBef>
              <a:spcAft>
                <a:spcPts val="0"/>
              </a:spcAft>
              <a:buClrTx/>
              <a:buNone/>
            </a:pPr>
            <a:r>
              <a:rPr lang="fa-IR" sz="1800" dirty="0"/>
              <a:t>از سوی دیگر رسانه ها با درج و انتشار صحیح اخبار و گزارش مسئولانه می توانند در آگاه سازی، آموزش عمومی و پیش گیری از خودکشی نیز نقش فعالی داشته باشند </a:t>
            </a:r>
            <a:r>
              <a:rPr lang="fa-IR" sz="1800" dirty="0">
                <a:solidFill>
                  <a:srgbClr val="FF0000"/>
                </a:solidFill>
              </a:rPr>
              <a:t>(اثر پاپاگنو) </a:t>
            </a:r>
            <a:r>
              <a:rPr lang="fa-IR" sz="1800" dirty="0"/>
              <a:t>و افراد در معرض خطر خودکشی را به اقدامات جایگزین تشویق کنند</a:t>
            </a:r>
            <a:r>
              <a:rPr lang="fa-IR" sz="1800" dirty="0" smtClean="0"/>
              <a:t>.</a:t>
            </a:r>
          </a:p>
          <a:p>
            <a:pPr marL="171450" marR="0" indent="0" algn="just" rtl="1">
              <a:lnSpc>
                <a:spcPct val="107000"/>
              </a:lnSpc>
              <a:spcBef>
                <a:spcPts val="0"/>
              </a:spcBef>
              <a:spcAft>
                <a:spcPts val="0"/>
              </a:spcAft>
              <a:buClrTx/>
              <a:buNone/>
            </a:pPr>
            <a:r>
              <a:rPr lang="fa-IR" sz="1800" dirty="0"/>
              <a:t>گزارش رسانه ها از افرادی که در شرایط بسیار دشوار زندگی میکنند اما توانسته اند افکار خودکشی خود را مدیریت کنند و به شیوه سازنده ای با آن مقابله کنند با کاهش رفتار خودکشی در ارتباط است.</a:t>
            </a: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0441749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buClrTx/>
              <a:buFont typeface="Wingdings" panose="05000000000000000000" pitchFamily="2" charset="2"/>
              <a:buChar char="q"/>
            </a:pPr>
            <a:r>
              <a:rPr lang="fa-IR" sz="1800" dirty="0"/>
              <a:t>مطالعات نشان داده اند نوجوانانی که پیش از این احساسات شدید یا مکرر از غم و اندوه و عدم انگیزه دارند، بعد از تماشاي تصویري تخیلی از خودکشی، وخیم تر شدن خلق و خوي را گزارش کرده </a:t>
            </a:r>
            <a:r>
              <a:rPr lang="fa-IR" sz="1800" dirty="0" smtClean="0"/>
              <a:t>اند.</a:t>
            </a:r>
            <a:endParaRPr lang="fa-IR" sz="1800" dirty="0"/>
          </a:p>
          <a:p>
            <a:pPr algn="just" rtl="1">
              <a:buClrTx/>
              <a:buFont typeface="Wingdings" panose="05000000000000000000" pitchFamily="2" charset="2"/>
              <a:buChar char="q"/>
            </a:pPr>
            <a:r>
              <a:rPr lang="fa-IR" sz="1800" dirty="0" smtClean="0"/>
              <a:t>مطالعات </a:t>
            </a:r>
            <a:r>
              <a:rPr lang="fa-IR" sz="1800" dirty="0"/>
              <a:t>نشان داده اند افرادي که افکار خودکشی را تجربه میکنند (به عنوان مثال ایده خودکشی) پس از تماشاي فیلمی که در آن شخصیت اصلی با خودکشی می میرد، افزایش ایده خودکشی را نشان داده </a:t>
            </a:r>
            <a:r>
              <a:rPr lang="fa-IR" sz="1800" dirty="0" smtClean="0"/>
              <a:t>اند. </a:t>
            </a:r>
          </a:p>
          <a:p>
            <a:pPr algn="just" rtl="1">
              <a:buClrTx/>
              <a:buFont typeface="Wingdings" panose="05000000000000000000" pitchFamily="2" charset="2"/>
              <a:buChar char="q"/>
            </a:pPr>
            <a:r>
              <a:rPr lang="fa-IR" sz="1800" dirty="0" smtClean="0"/>
              <a:t>مطالعات </a:t>
            </a:r>
            <a:r>
              <a:rPr lang="fa-IR" sz="1800" dirty="0"/>
              <a:t>نشان داده اند هرچه شخصیت اصلی فیلم یا داستان با اختلال روانشناختی و افکار و رفتار خودکشی بیشتري معرفی گردد، تأثیر بیشتري بر افزایش تنش درونی و افسردگی افراد در معرض خطر </a:t>
            </a:r>
            <a:r>
              <a:rPr lang="fa-IR" sz="1800" dirty="0" smtClean="0"/>
              <a:t>میگذارد.</a:t>
            </a: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1163160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نکات مهم</a:t>
            </a:r>
            <a:endParaRPr lang="en-US" sz="1800" dirty="0"/>
          </a:p>
          <a:p>
            <a:pPr lvl="0" algn="just" rtl="1">
              <a:buClrTx/>
              <a:buFont typeface="Wingdings" panose="05000000000000000000" pitchFamily="2" charset="2"/>
              <a:buChar char="v"/>
            </a:pPr>
            <a:r>
              <a:rPr lang="fa-IR" sz="1800" dirty="0"/>
              <a:t>زیر نظر قرار دادن و فیلم گرفتن از صحنه خودکشی ممکن است در افراد کمرو و مبتلا به افسردگی و منجر به افزایش تنش، اضطراب و در نتیجه احتمال بالاتر رفتار خودکشی </a:t>
            </a:r>
            <a:r>
              <a:rPr lang="fa-IR" sz="1800" dirty="0" smtClean="0"/>
              <a:t>شود.</a:t>
            </a:r>
          </a:p>
          <a:p>
            <a:pPr marL="0" lvl="0" indent="0" algn="just" rtl="1">
              <a:buClrTx/>
              <a:buNone/>
            </a:pPr>
            <a:endParaRPr lang="fa-IR" sz="1800" dirty="0"/>
          </a:p>
          <a:p>
            <a:pPr lvl="0" algn="just" rtl="1">
              <a:buClrTx/>
              <a:buFont typeface="Wingdings" panose="05000000000000000000" pitchFamily="2" charset="2"/>
              <a:buChar char="v"/>
            </a:pPr>
            <a:r>
              <a:rPr lang="fa-IR" sz="1800" dirty="0" smtClean="0"/>
              <a:t>فیلم </a:t>
            </a:r>
            <a:r>
              <a:rPr lang="fa-IR" sz="1800" dirty="0"/>
              <a:t>برداری از درد و رنج افراد آسیب پذیر و در معرض خطر خودکشی که نیاز های روانی آن ها به پذیرش و محبت دیگران براورده نشده و حساسیت بالایی به نشانه های طرد دارند، ممکن است در ذهن فرد نوعی طرد و نادیده گرفتن تلقی شده و امکان اقدام به خودکشی را افزایش دهد. </a:t>
            </a:r>
            <a:endParaRPr lang="en-US" sz="1800" dirty="0"/>
          </a:p>
          <a:p>
            <a:pPr marL="0" indent="0" algn="just" rtl="1">
              <a:buClrTx/>
              <a:buNone/>
            </a:pP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795468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t>باید ها و نباید ها هنگام حضور در صحنه خودکشی </a:t>
            </a:r>
            <a:endParaRPr lang="en-US" sz="1800" dirty="0"/>
          </a:p>
          <a:p>
            <a:pPr algn="r" rtl="1"/>
            <a:r>
              <a:rPr lang="fa-IR" sz="1800" b="1" dirty="0">
                <a:solidFill>
                  <a:srgbClr val="FF0000"/>
                </a:solidFill>
              </a:rPr>
              <a:t>نباید ها</a:t>
            </a:r>
            <a:endParaRPr lang="en-US" sz="1800" dirty="0">
              <a:solidFill>
                <a:srgbClr val="FF0000"/>
              </a:solidFill>
            </a:endParaRPr>
          </a:p>
          <a:p>
            <a:pPr lvl="0" algn="r" rtl="1">
              <a:buClrTx/>
              <a:buFont typeface="Wingdings" panose="05000000000000000000" pitchFamily="2" charset="2"/>
              <a:buChar char="Ø"/>
            </a:pPr>
            <a:r>
              <a:rPr lang="fa-IR" sz="1800" dirty="0" smtClean="0"/>
              <a:t>به هنگام مطلع شدن از صحنه اقدام به خودکشی، تجمع نکنید ( ممکن است با حس کنجکاوی و هیجان طلبی و یا حتی احساس انسان دوستانه و کمک، تمایل داشته باشید به محل نزدیک شوید ولی به یاد داشته باشید اینکار کمکی به فرد نکرده و امداد رسانی را به مشکل مواجه میکند)  </a:t>
            </a:r>
            <a:endParaRPr lang="en-US" sz="1800" dirty="0" smtClean="0"/>
          </a:p>
          <a:p>
            <a:pPr lvl="0" algn="r" rtl="1">
              <a:buClrTx/>
              <a:buFont typeface="Wingdings" panose="05000000000000000000" pitchFamily="2" charset="2"/>
              <a:buChar char="Ø"/>
            </a:pPr>
            <a:r>
              <a:rPr lang="fa-IR" sz="1800" dirty="0" smtClean="0"/>
              <a:t>به </a:t>
            </a:r>
            <a:r>
              <a:rPr lang="fa-IR" sz="1800" dirty="0"/>
              <a:t>فرد نزدیک نشوید و با او حرف نزنید. </a:t>
            </a:r>
            <a:endParaRPr lang="en-US" sz="1800" dirty="0"/>
          </a:p>
          <a:p>
            <a:pPr lvl="0" algn="r" rtl="1">
              <a:buClrTx/>
              <a:buFont typeface="Wingdings" panose="05000000000000000000" pitchFamily="2" charset="2"/>
              <a:buChar char="Ø"/>
            </a:pPr>
            <a:r>
              <a:rPr lang="fa-IR" sz="1800" dirty="0"/>
              <a:t>عکس برداری و فیلم برداری نکنید به یاد داشته باشید فیلم گرفتن از درد و رنج دیگران ممکن است باعث تشدید درد و رنج او شود.  </a:t>
            </a:r>
            <a:endParaRPr lang="en-US" sz="1800" dirty="0"/>
          </a:p>
          <a:p>
            <a:pPr lvl="0" algn="r" rtl="1">
              <a:buClrTx/>
              <a:buFont typeface="Wingdings" panose="05000000000000000000" pitchFamily="2" charset="2"/>
              <a:buChar char="Ø"/>
            </a:pPr>
            <a:r>
              <a:rPr lang="fa-IR" sz="1800" dirty="0"/>
              <a:t>در صورت مشاهده فیلم برداری توسط دیگران محترمانه و با خونسردی به آن ها تذکر دهید. </a:t>
            </a:r>
            <a:endParaRPr lang="en-US" sz="1800" dirty="0"/>
          </a:p>
          <a:p>
            <a:pPr lvl="0" algn="r" rtl="1">
              <a:buClrTx/>
              <a:buFont typeface="Wingdings" panose="05000000000000000000" pitchFamily="2" charset="2"/>
              <a:buChar char="Ø"/>
            </a:pPr>
            <a:r>
              <a:rPr lang="fa-IR" sz="1800" dirty="0"/>
              <a:t>سعی نکنید با داد زدن صدای خود را به فرد برسانید. </a:t>
            </a:r>
            <a:endParaRPr lang="en-US" sz="1800" dirty="0"/>
          </a:p>
          <a:p>
            <a:pPr lvl="0" algn="r" rtl="1">
              <a:buClrTx/>
              <a:buFont typeface="Wingdings" panose="05000000000000000000" pitchFamily="2" charset="2"/>
              <a:buChar char="Ø"/>
            </a:pPr>
            <a:r>
              <a:rPr lang="fa-IR" sz="1800" dirty="0"/>
              <a:t>از نحوه خدمت رسانی در محل انتقاد نکنید. </a:t>
            </a:r>
          </a:p>
          <a:p>
            <a:pPr lvl="0" algn="r" rtl="1">
              <a:buClrTx/>
              <a:buFont typeface="Wingdings" panose="05000000000000000000" pitchFamily="2" charset="2"/>
              <a:buChar char="Ø"/>
            </a:pPr>
            <a:r>
              <a:rPr lang="fa-IR" sz="1800" dirty="0" smtClean="0"/>
              <a:t>شایعات </a:t>
            </a:r>
            <a:r>
              <a:rPr lang="fa-IR" sz="1800" dirty="0"/>
              <a:t>و گمانه زنی های آنی در مورد خودکشی را منتشر </a:t>
            </a:r>
            <a:r>
              <a:rPr lang="fa-IR" sz="1800" dirty="0" smtClean="0"/>
              <a:t>نکنید.</a:t>
            </a:r>
            <a:endParaRPr lang="fa-IR" sz="1800" b="1" spc="50" dirty="0">
              <a:ln w="0"/>
              <a:solidFill>
                <a:schemeClr val="bg2"/>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mj-cs"/>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92124238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t>باید ها و نباید ها هنگام حضور در صحنه خودکشی </a:t>
            </a:r>
            <a:endParaRPr lang="en-US" sz="1800" dirty="0"/>
          </a:p>
          <a:p>
            <a:pPr algn="r" rtl="1"/>
            <a:r>
              <a:rPr lang="fa-IR" sz="1800" b="1" dirty="0">
                <a:solidFill>
                  <a:srgbClr val="FF0000"/>
                </a:solidFill>
              </a:rPr>
              <a:t>نباید </a:t>
            </a:r>
            <a:r>
              <a:rPr lang="fa-IR" sz="1800" b="1" dirty="0" smtClean="0">
                <a:solidFill>
                  <a:srgbClr val="FF0000"/>
                </a:solidFill>
              </a:rPr>
              <a:t>ها</a:t>
            </a:r>
          </a:p>
          <a:p>
            <a:pPr lvl="0" algn="just" rtl="1">
              <a:buClrTx/>
            </a:pPr>
            <a:r>
              <a:rPr lang="fa-IR" sz="1800" dirty="0"/>
              <a:t>قهرمان گرایی نکنید و سعی نکنید فرد را نجات دهید.</a:t>
            </a:r>
            <a:endParaRPr lang="en-US" sz="1800" dirty="0"/>
          </a:p>
          <a:p>
            <a:pPr lvl="0" algn="just" rtl="1">
              <a:buClrTx/>
            </a:pPr>
            <a:r>
              <a:rPr lang="fa-IR" sz="1800" dirty="0"/>
              <a:t>تا زمان رسیدن نیروهای امدادی هیچ اقدامی انجام ندهید. </a:t>
            </a:r>
            <a:endParaRPr lang="en-US" sz="1800" dirty="0"/>
          </a:p>
          <a:p>
            <a:pPr lvl="0" algn="just" rtl="1">
              <a:buClrTx/>
            </a:pPr>
            <a:r>
              <a:rPr lang="fa-IR" sz="1800" dirty="0"/>
              <a:t>فرد را تحریک به خودکشی نکنید.</a:t>
            </a:r>
            <a:endParaRPr lang="en-US" sz="1800" dirty="0"/>
          </a:p>
          <a:p>
            <a:pPr lvl="0" algn="just" rtl="1">
              <a:buClrTx/>
            </a:pPr>
            <a:r>
              <a:rPr lang="fa-IR" sz="1800" dirty="0"/>
              <a:t>در صورت تردید و دودلی و گذر زمان، به گونه ای رفتار نکنید که فرد جرات اقدام نداشته و یا در پی توجه طلبی است.</a:t>
            </a:r>
            <a:endParaRPr lang="en-US" sz="1800" dirty="0"/>
          </a:p>
          <a:p>
            <a:pPr lvl="0" algn="just" rtl="1">
              <a:buClrTx/>
            </a:pPr>
            <a:r>
              <a:rPr lang="fa-IR" sz="1800" dirty="0"/>
              <a:t>به گونه ای رفتار نکنید که فرد قصد جدی ندارد و نمیخواهد بمیرد.</a:t>
            </a:r>
            <a:endParaRPr lang="en-US" sz="1800" dirty="0"/>
          </a:p>
          <a:p>
            <a:pPr lvl="0" algn="just" rtl="1">
              <a:buClrTx/>
            </a:pPr>
            <a:r>
              <a:rPr lang="fa-IR" sz="1800" dirty="0"/>
              <a:t>با جملات منفی با او سخن نگویید مثلا نگویید خنگ یا دیوانه.</a:t>
            </a:r>
            <a:endParaRPr lang="en-US" sz="1800" dirty="0"/>
          </a:p>
          <a:p>
            <a:pPr lvl="0" algn="just" rtl="1">
              <a:buClrTx/>
            </a:pPr>
            <a:r>
              <a:rPr lang="fa-IR" sz="1800" dirty="0"/>
              <a:t>وعده و وعید کاذب ندهید.</a:t>
            </a:r>
            <a:endParaRPr lang="en-US" sz="1800" dirty="0"/>
          </a:p>
          <a:p>
            <a:pPr algn="r"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7961962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t>باید ها و نباید ها هنگام حضور در صحنه خودکشی </a:t>
            </a:r>
            <a:endParaRPr lang="en-US" sz="1800" dirty="0"/>
          </a:p>
          <a:p>
            <a:pPr algn="r" rtl="1"/>
            <a:r>
              <a:rPr lang="fa-IR" sz="1800" b="1" dirty="0">
                <a:solidFill>
                  <a:srgbClr val="FF0000"/>
                </a:solidFill>
              </a:rPr>
              <a:t>نباید </a:t>
            </a:r>
            <a:r>
              <a:rPr lang="fa-IR" sz="1800" b="1" dirty="0" smtClean="0">
                <a:solidFill>
                  <a:srgbClr val="FF0000"/>
                </a:solidFill>
              </a:rPr>
              <a:t>ها</a:t>
            </a:r>
          </a:p>
          <a:p>
            <a:pPr lvl="0" algn="r" rtl="1">
              <a:buClrTx/>
            </a:pPr>
            <a:r>
              <a:rPr lang="fa-IR" sz="1400" dirty="0"/>
              <a:t>او را سرزنش یا تحقیر نکنید.</a:t>
            </a:r>
            <a:endParaRPr lang="en-US" sz="1400" dirty="0"/>
          </a:p>
          <a:p>
            <a:pPr lvl="0" algn="r" rtl="1">
              <a:buClrTx/>
            </a:pPr>
            <a:r>
              <a:rPr lang="fa-IR" sz="1400" dirty="0"/>
              <a:t>نخندید یا فرد را شرمنده نکنید.</a:t>
            </a:r>
            <a:endParaRPr lang="en-US" sz="1400" dirty="0"/>
          </a:p>
          <a:p>
            <a:pPr lvl="0" algn="r" rtl="1">
              <a:buClrTx/>
            </a:pPr>
            <a:r>
              <a:rPr lang="fa-IR" sz="1400" dirty="0" smtClean="0"/>
              <a:t>او را </a:t>
            </a:r>
            <a:r>
              <a:rPr lang="fa-IR" sz="1400" dirty="0"/>
              <a:t>نصیحت نکنید.</a:t>
            </a:r>
            <a:endParaRPr lang="en-US" sz="1400" dirty="0"/>
          </a:p>
          <a:p>
            <a:pPr lvl="0" algn="r" rtl="1">
              <a:buClrTx/>
            </a:pPr>
            <a:r>
              <a:rPr lang="fa-IR" sz="1400" dirty="0"/>
              <a:t>با او بحث نکنید و از دست او عصبانی نشوید.</a:t>
            </a:r>
            <a:endParaRPr lang="en-US" sz="1400" dirty="0"/>
          </a:p>
          <a:p>
            <a:pPr lvl="0" algn="r" rtl="1">
              <a:buClrTx/>
            </a:pPr>
            <a:r>
              <a:rPr lang="fa-IR" sz="1400" dirty="0" smtClean="0"/>
              <a:t>او را </a:t>
            </a:r>
            <a:r>
              <a:rPr lang="fa-IR" sz="1400" dirty="0"/>
              <a:t>ضعیف یا خودخواه خطاب نکنید.</a:t>
            </a:r>
            <a:endParaRPr lang="en-US" sz="1400" dirty="0"/>
          </a:p>
          <a:p>
            <a:pPr lvl="0" algn="r" rtl="1">
              <a:buClrTx/>
            </a:pPr>
            <a:r>
              <a:rPr lang="fa-IR" sz="1400" dirty="0" smtClean="0"/>
              <a:t>او </a:t>
            </a:r>
            <a:r>
              <a:rPr lang="fa-IR" sz="1400" dirty="0"/>
              <a:t>را فاقد عقل و یا اراده خطاب نکنید.</a:t>
            </a:r>
            <a:endParaRPr lang="en-US" sz="1400" dirty="0"/>
          </a:p>
          <a:p>
            <a:pPr lvl="0" algn="r" rtl="1">
              <a:buClrTx/>
            </a:pPr>
            <a:r>
              <a:rPr lang="fa-IR" sz="1400" dirty="0"/>
              <a:t>به او احساس گناه ندهید مثلا مادرت چه گناهی کرده.</a:t>
            </a:r>
            <a:endParaRPr lang="en-US" sz="1400" dirty="0"/>
          </a:p>
          <a:p>
            <a:pPr lvl="0" algn="r" rtl="1">
              <a:buClrTx/>
            </a:pPr>
            <a:r>
              <a:rPr lang="fa-IR" sz="1400" dirty="0"/>
              <a:t>سرگذشت دیگران را برای او بازگو نکنید. </a:t>
            </a:r>
            <a:endParaRPr lang="en-US" sz="1400" dirty="0"/>
          </a:p>
          <a:p>
            <a:pPr lvl="0" algn="r" rtl="1">
              <a:buClrTx/>
            </a:pPr>
            <a:r>
              <a:rPr lang="fa-IR" sz="1400" dirty="0"/>
              <a:t>به او نگویید دیگران مشکلاتی بدتر از او دارند.</a:t>
            </a:r>
            <a:endParaRPr lang="en-US" sz="1400" dirty="0"/>
          </a:p>
          <a:p>
            <a:pPr lvl="0" algn="r" rtl="1">
              <a:buClrTx/>
            </a:pPr>
            <a:r>
              <a:rPr lang="fa-IR" sz="1400" dirty="0"/>
              <a:t>درباره مشکلات خود با او صحبت نکنید.</a:t>
            </a:r>
            <a:endParaRPr lang="en-US" sz="1400" dirty="0"/>
          </a:p>
          <a:p>
            <a:pPr lvl="0" algn="r" rtl="1">
              <a:buClrTx/>
            </a:pPr>
            <a:r>
              <a:rPr lang="fa-IR" sz="1400" dirty="0"/>
              <a:t>ارزش ها و اعتقادات شخصی خود را مثلا به جهنم خواهی رفت را بیان نکنید.</a:t>
            </a:r>
            <a:endParaRPr lang="en-US" sz="1400" dirty="0"/>
          </a:p>
          <a:p>
            <a:pPr lvl="0" algn="r" rtl="1">
              <a:buClrTx/>
            </a:pPr>
            <a:r>
              <a:rPr lang="fa-IR" sz="1400" dirty="0"/>
              <a:t>سعی نکنید فرد را وادار به صحبت کنید.</a:t>
            </a:r>
            <a:endParaRPr lang="en-US" sz="1400" dirty="0"/>
          </a:p>
          <a:p>
            <a:pPr lvl="0" algn="r" rtl="1">
              <a:buClrTx/>
            </a:pPr>
            <a:r>
              <a:rPr lang="fa-IR" sz="1400" dirty="0"/>
              <a:t>اگر شروع  به صحبت کرد صحبت های فرد را  قطع نکنید</a:t>
            </a:r>
            <a:r>
              <a:rPr lang="fa-IR" sz="1800" dirty="0"/>
              <a:t>.  </a:t>
            </a:r>
            <a:endParaRPr lang="en-US" sz="1800" dirty="0"/>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4598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r" rtl="1"/>
            <a:r>
              <a:rPr lang="fa-IR" sz="1800" b="1" dirty="0"/>
              <a:t>باید ها و نباید ها هنگام حضور در صحنه خودکشی </a:t>
            </a:r>
            <a:endParaRPr lang="en-US" sz="1800" dirty="0"/>
          </a:p>
          <a:p>
            <a:pPr algn="r" rtl="1"/>
            <a:r>
              <a:rPr lang="fa-IR" sz="1800" b="1" dirty="0" smtClean="0">
                <a:solidFill>
                  <a:srgbClr val="00B050"/>
                </a:solidFill>
              </a:rPr>
              <a:t>باید ها</a:t>
            </a:r>
          </a:p>
          <a:p>
            <a:pPr lvl="0" algn="just" rtl="1">
              <a:buClrTx/>
            </a:pPr>
            <a:r>
              <a:rPr lang="fa-IR" sz="1800" dirty="0"/>
              <a:t>به محض اطلاع </a:t>
            </a:r>
            <a:r>
              <a:rPr lang="fa-IR" sz="1800" dirty="0" smtClean="0"/>
              <a:t>با </a:t>
            </a:r>
            <a:r>
              <a:rPr lang="fa-IR" sz="1800" dirty="0"/>
              <a:t>123، 125، 115 و یا 110 تماس بگیرید.</a:t>
            </a:r>
            <a:endParaRPr lang="en-US" sz="1800" dirty="0"/>
          </a:p>
          <a:p>
            <a:pPr lvl="0" algn="just" rtl="1">
              <a:buClrTx/>
            </a:pPr>
            <a:r>
              <a:rPr lang="fa-IR" sz="1800" dirty="0"/>
              <a:t>کودکانان و نوجوانان را از محل دور کنید. </a:t>
            </a:r>
            <a:endParaRPr lang="en-US" sz="1800" dirty="0"/>
          </a:p>
          <a:p>
            <a:pPr lvl="0" algn="just" rtl="1">
              <a:buClrTx/>
            </a:pPr>
            <a:r>
              <a:rPr lang="fa-IR" sz="1800" dirty="0"/>
              <a:t>در صورت داشتن اطلاعاتی در مورد فرد، روش خودکشی و یا نحوه کمک رسانی مطابق با شرایط بوجود آمده این اطلاعات را در اختیار نیروهای امدادی قرار دهید.</a:t>
            </a:r>
            <a:endParaRPr lang="en-US" sz="1800" dirty="0"/>
          </a:p>
          <a:p>
            <a:pPr lvl="0" algn="just" rtl="1">
              <a:buClrTx/>
            </a:pPr>
            <a:r>
              <a:rPr lang="fa-IR" sz="1800" dirty="0"/>
              <a:t>در صورت شروع صحبت با شما، خوب گوش دهید و خونسرد باشید. </a:t>
            </a:r>
            <a:endParaRPr lang="en-US" sz="1800" dirty="0"/>
          </a:p>
          <a:p>
            <a:pPr lvl="0" algn="just" rtl="1">
              <a:buClrTx/>
            </a:pPr>
            <a:r>
              <a:rPr lang="fa-IR" sz="1800" dirty="0"/>
              <a:t>به او احترام بگذارید و حرف هایش را جدی بگیرید. </a:t>
            </a:r>
            <a:endParaRPr lang="en-US" sz="1800" dirty="0"/>
          </a:p>
          <a:p>
            <a:pPr lvl="0" algn="just" rtl="1">
              <a:buClrTx/>
            </a:pPr>
            <a:r>
              <a:rPr lang="fa-IR" sz="1800" dirty="0"/>
              <a:t>اجازه دهید راحت و صادقانه در مورد افکار و احساساتش صحبت کند.</a:t>
            </a:r>
            <a:endParaRPr lang="en-US" sz="1800" dirty="0"/>
          </a:p>
          <a:p>
            <a:pPr lvl="0" algn="just" rtl="1">
              <a:buClrTx/>
            </a:pPr>
            <a:r>
              <a:rPr lang="fa-IR" sz="1800" dirty="0"/>
              <a:t>احساسات او را درک کنید. </a:t>
            </a:r>
            <a:endParaRPr lang="en-US" sz="1800" dirty="0"/>
          </a:p>
          <a:p>
            <a:pPr lvl="0" algn="just" rtl="1">
              <a:buClrTx/>
            </a:pPr>
            <a:r>
              <a:rPr lang="fa-IR" sz="1800" dirty="0"/>
              <a:t>توجه، مهربانی و همدلی خود را نشان دهید و تا زمان رسیدن نیروهای امدادی منتظر بمانید. </a:t>
            </a:r>
            <a:endParaRPr lang="en-US" sz="1800" dirty="0"/>
          </a:p>
          <a:p>
            <a:pPr algn="r" rtl="1"/>
            <a:endParaRPr lang="fa-IR" sz="1800" b="1" dirty="0" smtClean="0">
              <a:solidFill>
                <a:srgbClr val="00B050"/>
              </a:solidFill>
            </a:endParaRPr>
          </a:p>
          <a:p>
            <a:pPr algn="r"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1034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1" y="1390918"/>
            <a:ext cx="10071278" cy="5215943"/>
          </a:xfrm>
          <a:prstGeom prst="roundRect">
            <a:avLst/>
          </a:prstGeom>
          <a:solidFill>
            <a:schemeClr val="tx1">
              <a:lumMod val="95000"/>
            </a:schemeClr>
          </a:solidFill>
        </p:spPr>
        <p:style>
          <a:lnRef idx="2">
            <a:schemeClr val="accent2"/>
          </a:lnRef>
          <a:fillRef idx="1">
            <a:schemeClr val="lt1"/>
          </a:fillRef>
          <a:effectRef idx="0">
            <a:schemeClr val="accent2"/>
          </a:effectRef>
          <a:fontRef idx="minor">
            <a:schemeClr val="dk1"/>
          </a:fontRef>
        </p:style>
        <p:txBody>
          <a:bodyPr>
            <a:noAutofit/>
          </a:bodyPr>
          <a:lstStyle/>
          <a:p>
            <a:pPr marL="0" marR="0" indent="0" algn="just" rtl="1">
              <a:lnSpc>
                <a:spcPct val="107000"/>
              </a:lnSpc>
              <a:spcBef>
                <a:spcPts val="0"/>
              </a:spcBef>
              <a:spcAft>
                <a:spcPts val="800"/>
              </a:spcAft>
              <a:buNone/>
            </a:pPr>
            <a:r>
              <a:rPr lang="fa-IR" sz="2400" b="1" dirty="0" smtClean="0">
                <a:solidFill>
                  <a:srgbClr val="FF0000"/>
                </a:solidFill>
                <a:latin typeface="Century Schoolbook"/>
                <a:cs typeface="B Nazanin"/>
              </a:rPr>
              <a:t>باور غلط: </a:t>
            </a:r>
            <a:r>
              <a:rPr lang="fa-IR" sz="2400" dirty="0" smtClean="0">
                <a:solidFill>
                  <a:srgbClr val="000000"/>
                </a:solidFill>
                <a:latin typeface="Century Schoolbook"/>
                <a:cs typeface="B Nazanin"/>
              </a:rPr>
              <a:t>اینکه </a:t>
            </a:r>
            <a:r>
              <a:rPr lang="fa-IR" sz="2400" dirty="0">
                <a:solidFill>
                  <a:srgbClr val="000000"/>
                </a:solidFill>
                <a:latin typeface="Century Schoolbook"/>
                <a:cs typeface="B Nazanin"/>
              </a:rPr>
              <a:t>افرادی که اقدام به خودکشی میکنند یا در اثر خودکشی جان خود را از دست میدهند حتماً </a:t>
            </a:r>
            <a:r>
              <a:rPr lang="fa-IR" sz="2400" dirty="0" smtClean="0">
                <a:solidFill>
                  <a:srgbClr val="000000"/>
                </a:solidFill>
                <a:latin typeface="Century Schoolbook"/>
                <a:cs typeface="B Nazanin"/>
              </a:rPr>
              <a:t>به نوعی </a:t>
            </a:r>
            <a:r>
              <a:rPr lang="fa-IR" sz="2400" dirty="0">
                <a:solidFill>
                  <a:srgbClr val="000000"/>
                </a:solidFill>
                <a:latin typeface="Century Schoolbook"/>
                <a:cs typeface="B Nazanin"/>
              </a:rPr>
              <a:t>اختلال روانی دچار هستند، برداشتی غلط است</a:t>
            </a:r>
            <a:r>
              <a:rPr lang="fa-IR" sz="2400" dirty="0" smtClean="0">
                <a:solidFill>
                  <a:srgbClr val="000000"/>
                </a:solidFill>
                <a:latin typeface="Century Schoolbook"/>
                <a:cs typeface="B Nazanin"/>
              </a:rPr>
              <a:t>.</a:t>
            </a:r>
          </a:p>
          <a:p>
            <a:pPr marL="0" marR="0" indent="0" algn="just" rtl="1">
              <a:lnSpc>
                <a:spcPct val="107000"/>
              </a:lnSpc>
              <a:spcBef>
                <a:spcPts val="0"/>
              </a:spcBef>
              <a:spcAft>
                <a:spcPts val="800"/>
              </a:spcAft>
              <a:buNone/>
            </a:pPr>
            <a:endParaRPr lang="fa-IR" sz="2400" dirty="0">
              <a:solidFill>
                <a:srgbClr val="000000"/>
              </a:solidFill>
              <a:latin typeface="Century Schoolbook"/>
              <a:cs typeface="B Nazanin"/>
            </a:endParaRPr>
          </a:p>
          <a:p>
            <a:pPr marL="0" marR="0" indent="0" algn="just" rtl="1">
              <a:lnSpc>
                <a:spcPct val="107000"/>
              </a:lnSpc>
              <a:spcBef>
                <a:spcPts val="0"/>
              </a:spcBef>
              <a:spcAft>
                <a:spcPts val="800"/>
              </a:spcAft>
              <a:buNone/>
            </a:pPr>
            <a:r>
              <a:rPr lang="fa-IR" sz="2400" b="1" dirty="0" smtClean="0">
                <a:solidFill>
                  <a:srgbClr val="00B050"/>
                </a:solidFill>
                <a:latin typeface="Century Schoolbook"/>
                <a:cs typeface="B Nazanin"/>
              </a:rPr>
              <a:t>واقعیت</a:t>
            </a:r>
            <a:r>
              <a:rPr lang="fa-IR" sz="2400" b="1" dirty="0">
                <a:solidFill>
                  <a:srgbClr val="00B050"/>
                </a:solidFill>
                <a:latin typeface="Century Schoolbook"/>
                <a:cs typeface="B Nazanin"/>
              </a:rPr>
              <a:t>: </a:t>
            </a:r>
            <a:r>
              <a:rPr lang="fa-IR" sz="2400" dirty="0">
                <a:solidFill>
                  <a:srgbClr val="000000"/>
                </a:solidFill>
                <a:latin typeface="Century Schoolbook"/>
                <a:cs typeface="B Nazanin"/>
              </a:rPr>
              <a:t>اگرچه رفتارهای خودکشی با اختلال هایی نظیر افسردگی، سوءمصرف مواد و اسکیزوفرنی </a:t>
            </a:r>
            <a:r>
              <a:rPr lang="fa-IR" sz="2400" dirty="0" smtClean="0">
                <a:solidFill>
                  <a:srgbClr val="000000"/>
                </a:solidFill>
                <a:latin typeface="Century Schoolbook"/>
                <a:cs typeface="B Nazanin"/>
              </a:rPr>
              <a:t>رابطه دارد</a:t>
            </a:r>
            <a:r>
              <a:rPr lang="fa-IR" sz="2400" dirty="0">
                <a:solidFill>
                  <a:srgbClr val="000000"/>
                </a:solidFill>
                <a:latin typeface="Century Schoolbook"/>
                <a:cs typeface="B Nazanin"/>
              </a:rPr>
              <a:t>، امّا این ارتباط نباید بیش از اندازه تخمین زده شود. نسبت ارتباط میان اختلال روانی و </a:t>
            </a:r>
            <a:r>
              <a:rPr lang="fa-IR" sz="2400" dirty="0" smtClean="0">
                <a:solidFill>
                  <a:srgbClr val="000000"/>
                </a:solidFill>
                <a:latin typeface="Century Schoolbook"/>
                <a:cs typeface="B Nazanin"/>
              </a:rPr>
              <a:t>خودکشی درمناطق </a:t>
            </a:r>
            <a:r>
              <a:rPr lang="fa-IR" sz="2400" dirty="0">
                <a:solidFill>
                  <a:srgbClr val="000000"/>
                </a:solidFill>
                <a:latin typeface="Century Schoolbook"/>
                <a:cs typeface="B Nazanin"/>
              </a:rPr>
              <a:t>مختلف متفاوت است. به علاوه افرادی هستند که هیچ کدام از این اختلال ها را ندارند </a:t>
            </a:r>
            <a:r>
              <a:rPr lang="fa-IR" sz="2400" dirty="0" smtClean="0">
                <a:solidFill>
                  <a:srgbClr val="000000"/>
                </a:solidFill>
                <a:latin typeface="Century Schoolbook"/>
                <a:cs typeface="B Nazanin"/>
              </a:rPr>
              <a:t>ولی دست </a:t>
            </a:r>
            <a:r>
              <a:rPr lang="fa-IR" sz="2400" dirty="0">
                <a:solidFill>
                  <a:srgbClr val="000000"/>
                </a:solidFill>
                <a:latin typeface="Century Schoolbook"/>
                <a:cs typeface="B Nazanin"/>
              </a:rPr>
              <a:t>به خودکشی میزنند .</a:t>
            </a:r>
            <a:endParaRPr lang="fa-IR" sz="2400" dirty="0" smtClean="0">
              <a:solidFill>
                <a:srgbClr val="000000"/>
              </a:solidFill>
              <a:latin typeface="Century Schoolbook"/>
              <a:cs typeface="B Nazanin"/>
            </a:endParaRPr>
          </a:p>
        </p:txBody>
      </p:sp>
      <p:sp>
        <p:nvSpPr>
          <p:cNvPr id="2" name="Rounded Rectangle 1"/>
          <p:cNvSpPr/>
          <p:nvPr/>
        </p:nvSpPr>
        <p:spPr>
          <a:xfrm>
            <a:off x="1146220" y="141668"/>
            <a:ext cx="9144000" cy="124925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accent5"/>
                  </a:solidFill>
                  <a:prstDash val="solid"/>
                </a:ln>
                <a:pattFill prst="ltDnDiag">
                  <a:fgClr>
                    <a:schemeClr val="accent5">
                      <a:lumMod val="60000"/>
                      <a:lumOff val="40000"/>
                    </a:schemeClr>
                  </a:fgClr>
                  <a:bgClr>
                    <a:schemeClr val="bg1"/>
                  </a:bgClr>
                </a:pattFill>
              </a:rPr>
              <a:t>باورهاي نادرست و واقعیت ها در مورد خودکشی</a:t>
            </a:r>
          </a:p>
        </p:txBody>
      </p:sp>
    </p:spTree>
    <p:extLst>
      <p:ext uri="{BB962C8B-B14F-4D97-AF65-F5344CB8AC3E}">
        <p14:creationId xmlns:p14="http://schemas.microsoft.com/office/powerpoint/2010/main" val="235598313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just" rtl="1"/>
            <a:r>
              <a:rPr lang="fa-IR" sz="1800" b="1" dirty="0">
                <a:solidFill>
                  <a:srgbClr val="FF0000"/>
                </a:solidFill>
              </a:rPr>
              <a:t>نباید ها</a:t>
            </a:r>
            <a:endParaRPr lang="en-US" sz="1800" dirty="0">
              <a:solidFill>
                <a:srgbClr val="FF0000"/>
              </a:solidFill>
            </a:endParaRPr>
          </a:p>
          <a:p>
            <a:pPr lvl="0" algn="just" rtl="1">
              <a:buClrTx/>
              <a:buFont typeface="Wingdings" panose="05000000000000000000" pitchFamily="2" charset="2"/>
              <a:buChar char="Ø"/>
            </a:pPr>
            <a:r>
              <a:rPr lang="fa-IR" sz="1800" dirty="0"/>
              <a:t>اخبار مربوط به خودکشی را برجسته نکنید و از تکرار آنها خودداری کنید</a:t>
            </a:r>
            <a:r>
              <a:rPr lang="fa-IR" sz="1800" dirty="0" smtClean="0"/>
              <a:t>.</a:t>
            </a:r>
          </a:p>
          <a:p>
            <a:pPr lvl="0" algn="just" rtl="1">
              <a:buClrTx/>
            </a:pPr>
            <a:r>
              <a:rPr lang="fa-IR" sz="1800" dirty="0"/>
              <a:t>در تیتر اخبار از اصطلاح (خودکشی) و همچنین اشاره ی صریح به روش یا محل خودکشی استفاده نکنید</a:t>
            </a:r>
            <a:r>
              <a:rPr lang="en-US" sz="1800" dirty="0"/>
              <a:t>.</a:t>
            </a:r>
          </a:p>
          <a:p>
            <a:pPr lvl="0" algn="just" rtl="1">
              <a:buClrTx/>
            </a:pPr>
            <a:r>
              <a:rPr lang="fa-IR" sz="1800" dirty="0"/>
              <a:t>یادداشت خودکشی، آخرین پیامک ها، پست های شبکه های اجتماعی و ایمیل های فرد متوفی را منتشر نکنید</a:t>
            </a:r>
            <a:r>
              <a:rPr lang="en-US" sz="1800" dirty="0"/>
              <a:t>.</a:t>
            </a:r>
          </a:p>
          <a:p>
            <a:pPr lvl="0" algn="just" rtl="1">
              <a:buClrTx/>
            </a:pPr>
            <a:r>
              <a:rPr lang="fa-IR" sz="1800" dirty="0"/>
              <a:t>خبر خودکشی را شور انگیز و هیجان انگیز نکنید و آن را بزرگنمایی نکنید. </a:t>
            </a:r>
            <a:endParaRPr lang="en-US" sz="1800" dirty="0"/>
          </a:p>
          <a:p>
            <a:pPr lvl="0" algn="just" rtl="1">
              <a:buClrTx/>
            </a:pPr>
            <a:r>
              <a:rPr lang="fa-IR" sz="1800" dirty="0"/>
              <a:t>خودکشی را عاشقانه سازی نکنید. خودکشی علت های پیچیده ای دارد.</a:t>
            </a:r>
            <a:endParaRPr lang="en-US" sz="1800" dirty="0"/>
          </a:p>
          <a:p>
            <a:pPr lvl="0" algn="just" rtl="1">
              <a:buClrTx/>
            </a:pPr>
            <a:r>
              <a:rPr lang="fa-IR" sz="1800" dirty="0"/>
              <a:t>از معرفی خودکشی به عنوان عملی تحسین برانگیز و قهرمانانه خود داری کنید.</a:t>
            </a:r>
            <a:endParaRPr lang="en-US" sz="1800" dirty="0"/>
          </a:p>
          <a:p>
            <a:pPr lvl="0" algn="just" rtl="1">
              <a:buClrTx/>
            </a:pPr>
            <a:r>
              <a:rPr lang="fa-IR" sz="1800" dirty="0"/>
              <a:t>خبر خودکشی را به گونه ای بیان نکنید که از خودکشی فرد تجلیل شده باشد. </a:t>
            </a:r>
            <a:endParaRPr lang="fa-IR" sz="1800" b="1" dirty="0" smtClean="0">
              <a:solidFill>
                <a:srgbClr val="00B050"/>
              </a:solidFill>
            </a:endParaRPr>
          </a:p>
          <a:p>
            <a:pPr algn="just"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0763589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just" rtl="1"/>
            <a:r>
              <a:rPr lang="fa-IR" sz="1800" b="1" dirty="0">
                <a:solidFill>
                  <a:srgbClr val="FF0000"/>
                </a:solidFill>
              </a:rPr>
              <a:t>نباید ها</a:t>
            </a:r>
            <a:endParaRPr lang="en-US" sz="1800" dirty="0">
              <a:solidFill>
                <a:srgbClr val="FF0000"/>
              </a:solidFill>
            </a:endParaRPr>
          </a:p>
          <a:p>
            <a:pPr lvl="0" algn="r" rtl="1">
              <a:buClrTx/>
            </a:pPr>
            <a:r>
              <a:rPr lang="fa-IR" sz="1800" dirty="0"/>
              <a:t>از ادبیاتی که باعث حساس شدن مردم یا عادی‌سازی پدیده‌ی خودکشی مي‌شود یا آن را راهکار سازنده‌ای در مقابله با مشکلات نشان می‌دهد استفاده نکنید.</a:t>
            </a:r>
            <a:endParaRPr lang="en-US" sz="1800" dirty="0"/>
          </a:p>
          <a:p>
            <a:pPr lvl="0" algn="r" rtl="1">
              <a:buClrTx/>
            </a:pPr>
            <a:r>
              <a:rPr lang="fa-IR" sz="1800" dirty="0"/>
              <a:t>گمانه زنی ها در مورد علت خودکشی را منتشر نکنید</a:t>
            </a:r>
            <a:r>
              <a:rPr lang="en-US" sz="1800" dirty="0"/>
              <a:t>.</a:t>
            </a:r>
          </a:p>
          <a:p>
            <a:pPr lvl="0" algn="r" rtl="1">
              <a:buClrTx/>
            </a:pPr>
            <a:r>
              <a:rPr lang="fa-IR" sz="1800" dirty="0"/>
              <a:t>از توصیف خودکشی به عنوان مسئله ای غیر قابل توضیح یا ساده انگارانه خوداری کنید. مثلا علارغم اینکه همه چیز برای او فراهم بود خودکشی کرد و یا دختری بخاطر اینکه اجازه رفتن به مهمانی را نداشت خودکشی کرد. فراموش نکنید خودکشی هیچ گاه در نتیجه یک عامل یا حادثه اتفاق نمی افتد.</a:t>
            </a:r>
            <a:endParaRPr lang="en-US" sz="1800" dirty="0"/>
          </a:p>
          <a:p>
            <a:pPr lvl="0" algn="r" rtl="1">
              <a:buClrTx/>
            </a:pPr>
            <a:r>
              <a:rPr lang="fa-IR" sz="1800" dirty="0"/>
              <a:t>از بیان جزییات روش خودکشی خود داری کنید مثلا استفاده از داروها، نام داروها و مقدار دارو مصرفی می تواند آسیب رسان باشد. </a:t>
            </a:r>
            <a:endParaRPr lang="en-US" sz="1800" dirty="0"/>
          </a:p>
          <a:p>
            <a:pPr lvl="0" algn="r" rtl="1">
              <a:buClrTx/>
            </a:pPr>
            <a:r>
              <a:rPr lang="fa-IR" sz="1800" dirty="0"/>
              <a:t>از انتشار عکس هایی از روش خودکشی  و یا مکان خودکشی به ویژه از گزارش روشهای جدید یا غیرمعمول خودداری کنید</a:t>
            </a:r>
            <a:r>
              <a:rPr lang="en-US" sz="1800" dirty="0"/>
              <a:t>.</a:t>
            </a:r>
          </a:p>
          <a:p>
            <a:pPr algn="just"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42544002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just" rtl="1"/>
            <a:r>
              <a:rPr lang="fa-IR" sz="1800" b="1" dirty="0">
                <a:solidFill>
                  <a:srgbClr val="FF0000"/>
                </a:solidFill>
              </a:rPr>
              <a:t>نباید ها</a:t>
            </a:r>
            <a:endParaRPr lang="en-US" sz="1800" dirty="0">
              <a:solidFill>
                <a:srgbClr val="FF0000"/>
              </a:solidFill>
            </a:endParaRPr>
          </a:p>
          <a:p>
            <a:pPr lvl="0" algn="just" rtl="1">
              <a:buClrTx/>
            </a:pPr>
            <a:r>
              <a:rPr lang="fa-IR" sz="1800" dirty="0"/>
              <a:t>از انتشار فیلم یا معرفی لینک رسانه های اجتماعی که حاوی اطلاعات مربوط به صحنه ی خودکشی هستند خودداری کنید. تحقیقات نشان میدهند که تصاویر مرتبط با عمل خودکشی ممکن است در آینده در شرایطی از جمله در جریان بحران های شخصی</a:t>
            </a:r>
            <a:r>
              <a:rPr lang="en-US" sz="1800" dirty="0"/>
              <a:t>- </a:t>
            </a:r>
            <a:r>
              <a:rPr lang="fa-IR" sz="1800" dirty="0"/>
              <a:t>دوباره در خوانندگان آسیب پذیر فعال و محرک رفتار خودکشی در آنها شوند.</a:t>
            </a:r>
            <a:endParaRPr lang="en-US" sz="1800" dirty="0"/>
          </a:p>
          <a:p>
            <a:pPr lvl="0" algn="just" rtl="1">
              <a:buClrTx/>
            </a:pPr>
            <a:r>
              <a:rPr lang="fa-IR" sz="1800" dirty="0"/>
              <a:t>تولید و پخش فیلم هائی که براساس داستانهای واقعی از خودکشی افراد ساخته شده باشند می تواند خطر خودکشی را در افراد مستعد افزایش دهد لذا از ذکر عبارتهائی چون این داستان واقعی است</a:t>
            </a:r>
            <a:r>
              <a:rPr lang="en-US" sz="1800" dirty="0"/>
              <a:t>  </a:t>
            </a:r>
            <a:r>
              <a:rPr lang="fa-IR" sz="1800" dirty="0"/>
              <a:t>بپرهیزید</a:t>
            </a:r>
            <a:r>
              <a:rPr lang="en-US" sz="1800" dirty="0"/>
              <a:t>.</a:t>
            </a:r>
          </a:p>
          <a:p>
            <a:pPr lvl="0" algn="just" rtl="1">
              <a:buClrTx/>
            </a:pPr>
            <a:r>
              <a:rPr lang="fa-IR" sz="1800" dirty="0"/>
              <a:t>از بیان جزییات محل اقدام به خودکشی خودداری کنید. </a:t>
            </a:r>
            <a:endParaRPr lang="en-US" sz="1800" dirty="0"/>
          </a:p>
          <a:p>
            <a:pPr lvl="0" algn="just" rtl="1">
              <a:buClrTx/>
            </a:pPr>
            <a:r>
              <a:rPr lang="fa-IR" sz="1800" dirty="0"/>
              <a:t>از ادبیات حساسیت برانگیز برای توصیف مکان خودکشی استفاده نکنید</a:t>
            </a:r>
            <a:r>
              <a:rPr lang="en-US" sz="1800" dirty="0"/>
              <a:t>.</a:t>
            </a:r>
          </a:p>
          <a:p>
            <a:pPr lvl="0" algn="just" rtl="1">
              <a:buClrTx/>
            </a:pPr>
            <a:r>
              <a:rPr lang="fa-IR" sz="1800" dirty="0"/>
              <a:t>مکرر به ذکر تعداد خودکشی های رخ داده در آن مکان اشاره نکنید</a:t>
            </a:r>
            <a:r>
              <a:rPr lang="en-US" sz="1800" dirty="0"/>
              <a:t>.</a:t>
            </a:r>
          </a:p>
          <a:p>
            <a:pPr algn="just"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8581616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just" rtl="1"/>
            <a:r>
              <a:rPr lang="fa-IR" sz="1800" b="1" dirty="0">
                <a:solidFill>
                  <a:srgbClr val="FF0000"/>
                </a:solidFill>
              </a:rPr>
              <a:t>نباید ها</a:t>
            </a:r>
            <a:endParaRPr lang="en-US" sz="1800" dirty="0">
              <a:solidFill>
                <a:srgbClr val="FF0000"/>
              </a:solidFill>
            </a:endParaRPr>
          </a:p>
          <a:p>
            <a:pPr lvl="0" algn="just" rtl="1">
              <a:buClrTx/>
            </a:pPr>
            <a:r>
              <a:rPr lang="fa-IR" sz="1800" dirty="0"/>
              <a:t>گاهی اوقات ممکن است یک مکان به نام (مکانی برای خودکشی)  شهرت پیدا کند؛ مثلاً پل یا ساختمانی بلند، پرتگاه یا ایستگاه راه آهن یا تردد در محلی که قبلاً مواردی از خودکشی در آن رخ داده است. چنین مکانهایی را تبلیغ نکنید</a:t>
            </a:r>
            <a:r>
              <a:rPr lang="en-US" sz="1800" dirty="0"/>
              <a:t>.</a:t>
            </a:r>
          </a:p>
          <a:p>
            <a:pPr lvl="0" algn="just" rtl="1">
              <a:buClrTx/>
            </a:pPr>
            <a:r>
              <a:rPr lang="fa-IR" sz="1800" dirty="0" smtClean="0"/>
              <a:t>مرگ شخصیت های مشهور را بزرگنمایی نکنید. نباید از خودکشی فرد تجلیل یا جزئیات روش خودکشی او را بیان کنید</a:t>
            </a:r>
            <a:r>
              <a:rPr lang="en-US" sz="1800" dirty="0" smtClean="0"/>
              <a:t>.</a:t>
            </a:r>
          </a:p>
          <a:p>
            <a:pPr lvl="0" algn="just" rtl="1">
              <a:buClrTx/>
            </a:pPr>
            <a:r>
              <a:rPr lang="fa-IR" sz="1800" dirty="0" smtClean="0"/>
              <a:t>خودکشی </a:t>
            </a:r>
            <a:r>
              <a:rPr lang="fa-IR" sz="1800" dirty="0"/>
              <a:t>افراد مشهور ارزش خبری دارد و غالبا توجه مردم را جلب میکند و احتمال خودکشی های تقلیدی را افزایش میدهد. خودکشی افراد مشهور را منتشر نکنید.</a:t>
            </a:r>
            <a:endParaRPr lang="en-US" sz="1800" dirty="0"/>
          </a:p>
          <a:p>
            <a:pPr lvl="0" algn="just" rtl="1">
              <a:buClrTx/>
            </a:pPr>
            <a:r>
              <a:rPr lang="fa-IR" sz="1800" dirty="0"/>
              <a:t>در صورت مشاهده فیلم و یا ارسال فیلم در فضای مجازی به هیچ عنوان فیلم را با دیگران به اشتراک نگذارید و چرخه انتشار را قطع کنید- شاید این محتوا هیجان انگیز بوده و حتی باعث دیده شدن بیشتر صفحه شما شود ولی همیشه به خاطر داشته باشید انتشار اخبار خودکشی با جزییات میتواند خطر خودکشی را در افراد آسیب پذیر و مستعد خودکشی حتی در دنبال کننده های صفحه خود شما افزایش دهد. </a:t>
            </a:r>
            <a:endParaRPr lang="en-US" sz="1800" dirty="0"/>
          </a:p>
          <a:p>
            <a:pPr algn="just" rtl="1"/>
            <a:endParaRPr lang="en-US" sz="1800" dirty="0">
              <a:solidFill>
                <a:srgbClr val="FF000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19506037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r" rtl="1"/>
            <a:r>
              <a:rPr lang="fa-IR" sz="1800" b="1" dirty="0">
                <a:solidFill>
                  <a:srgbClr val="00B050"/>
                </a:solidFill>
              </a:rPr>
              <a:t>باید ها</a:t>
            </a:r>
            <a:endParaRPr lang="en-US" sz="1800" dirty="0">
              <a:solidFill>
                <a:srgbClr val="00B050"/>
              </a:solidFill>
            </a:endParaRPr>
          </a:p>
          <a:p>
            <a:pPr lvl="0" algn="just" rtl="1">
              <a:buClrTx/>
            </a:pPr>
            <a:r>
              <a:rPr lang="fa-IR" sz="1800" dirty="0"/>
              <a:t>به جای اصطلاحاتی از قبیل خودکشی موفق و یا نا موفق که خودکشی را تایید میکند و یا اصطلاحاتی مانند ارتکاب خودکشی که بر عملی جنایتکارانه دلالت دارد و باعث انگ و شرمساری میشود از خودکشی منجر به فوت یا مرگ ناشی از خودکشی استفاده کنید.</a:t>
            </a:r>
            <a:endParaRPr lang="en-US" sz="1800" dirty="0"/>
          </a:p>
          <a:p>
            <a:pPr lvl="0" algn="just" rtl="1">
              <a:buClrTx/>
            </a:pPr>
            <a:r>
              <a:rPr lang="fa-IR" sz="1800" dirty="0"/>
              <a:t>باید در گزارش مواردی که روش خودکشی غیرمعمول یا ابتکاری بوده احتیاط کنید. زیرا هرچند ممکن است استفاده از روش غیرمعمول ارزش خبری خودکشی را بیشتر کند، ممکن است افراد دیگر را نیز به استفاده از این روش ترغیب کند</a:t>
            </a:r>
            <a:r>
              <a:rPr lang="en-US" sz="1800" dirty="0"/>
              <a:t>.</a:t>
            </a:r>
          </a:p>
          <a:p>
            <a:pPr lvl="0" algn="just" rtl="1">
              <a:buClrTx/>
            </a:pPr>
            <a:r>
              <a:rPr lang="fa-IR" sz="1800" dirty="0"/>
              <a:t>در صورت مشاهده فیلم در صفحه شخصی دیگران میتوانید به عنوان محتوای نامناسب گزارش کنید</a:t>
            </a:r>
            <a:r>
              <a:rPr lang="fa-IR" sz="1800" dirty="0" smtClean="0"/>
              <a:t>.</a:t>
            </a:r>
            <a:endParaRPr lang="en-US" sz="1800" dirty="0"/>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80055221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r" rtl="1"/>
            <a:r>
              <a:rPr lang="fa-IR" sz="1800" b="1" dirty="0">
                <a:solidFill>
                  <a:srgbClr val="00B050"/>
                </a:solidFill>
              </a:rPr>
              <a:t>باید ها</a:t>
            </a:r>
            <a:endParaRPr lang="en-US" sz="1800" dirty="0">
              <a:solidFill>
                <a:srgbClr val="00B050"/>
              </a:solidFill>
            </a:endParaRPr>
          </a:p>
          <a:p>
            <a:pPr lvl="0" algn="just" rtl="1">
              <a:buClrTx/>
            </a:pPr>
            <a:r>
              <a:rPr lang="fa-IR" sz="1800" dirty="0" smtClean="0"/>
              <a:t>گزارش </a:t>
            </a:r>
            <a:r>
              <a:rPr lang="fa-IR" sz="1800" dirty="0"/>
              <a:t>هایی درباره ی حقایق خودکشی و شیوه های پیشگیری از خودکشی، بدون ترویج باورهای نادرست، را منتشر کنید.</a:t>
            </a:r>
            <a:endParaRPr lang="en-US" sz="1800" dirty="0"/>
          </a:p>
          <a:p>
            <a:pPr lvl="0" algn="just" rtl="1">
              <a:buClrTx/>
            </a:pPr>
            <a:r>
              <a:rPr lang="fa-IR" sz="1800" dirty="0"/>
              <a:t>گزارش هایی درباره ی نحوه ی مقابله با عوامل استرس زای زندگی یا افکار خودکشی و نحوه ی دریافت کمک را منتشر کنید.</a:t>
            </a:r>
            <a:endParaRPr lang="en-US" sz="1800" dirty="0"/>
          </a:p>
          <a:p>
            <a:pPr lvl="0" algn="just" rtl="1">
              <a:buClrTx/>
            </a:pPr>
            <a:r>
              <a:rPr lang="fa-IR" sz="1800" dirty="0"/>
              <a:t>روایت های داستانی از زندگی افرادی که توانسته اند به خوبی شرایط سخت زندگی و افکار خودکشی را مدیریت کنند منتشر کنید</a:t>
            </a:r>
            <a:r>
              <a:rPr lang="fa-IR" sz="1800" dirty="0" smtClean="0"/>
              <a:t>.</a:t>
            </a:r>
            <a:endParaRPr lang="en-US" sz="1800" dirty="0"/>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9993943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algn="just" rtl="1"/>
            <a:r>
              <a:rPr lang="fa-IR" sz="1800" b="1" dirty="0"/>
              <a:t>باید و نباید ها در مورد انتشار اخبار خودکشی </a:t>
            </a:r>
            <a:endParaRPr lang="en-US" sz="1800" dirty="0"/>
          </a:p>
          <a:p>
            <a:pPr algn="r" rtl="1"/>
            <a:r>
              <a:rPr lang="fa-IR" sz="1800" b="1" dirty="0">
                <a:solidFill>
                  <a:srgbClr val="00B050"/>
                </a:solidFill>
              </a:rPr>
              <a:t>باید </a:t>
            </a:r>
            <a:r>
              <a:rPr lang="fa-IR" sz="1800" b="1" dirty="0" smtClean="0">
                <a:solidFill>
                  <a:srgbClr val="00B050"/>
                </a:solidFill>
              </a:rPr>
              <a:t>ها</a:t>
            </a:r>
          </a:p>
          <a:p>
            <a:pPr lvl="0" algn="just" rtl="1">
              <a:buClrTx/>
            </a:pPr>
            <a:r>
              <a:rPr lang="fa-IR" sz="1800" dirty="0"/>
              <a:t>گزارش هایی با محتوای آموزشی درباره ی چگونگی دریافت کمک در مواجهه با شرایط دشوار و سخت را منتشر کنید.</a:t>
            </a:r>
            <a:endParaRPr lang="en-US" sz="1800" dirty="0"/>
          </a:p>
          <a:p>
            <a:pPr lvl="0" algn="just" rtl="1">
              <a:buClrTx/>
            </a:pPr>
            <a:r>
              <a:rPr lang="fa-IR" sz="1800" dirty="0"/>
              <a:t>منابع حمایتی و مراکز کمک رسانی مرتبط با خودکشی را معرفی کنید</a:t>
            </a:r>
            <a:r>
              <a:rPr lang="en-US" sz="1800" dirty="0"/>
              <a:t>.</a:t>
            </a:r>
          </a:p>
          <a:p>
            <a:pPr lvl="0" algn="just" rtl="1">
              <a:buClrTx/>
            </a:pPr>
            <a:r>
              <a:rPr lang="fa-IR" sz="1800" dirty="0"/>
              <a:t>مراکز و منابع حمایتی از قبیل روانشناسان مراکز خدمات جامع سلامت، پزشکان خانواده، روانپزشکان و یا اورژانس بیمارستان ها را جهت دریافت خدمات حضوری معرفی کنید</a:t>
            </a:r>
            <a:r>
              <a:rPr lang="en-US" sz="1800" dirty="0"/>
              <a:t>.</a:t>
            </a:r>
          </a:p>
          <a:p>
            <a:pPr lvl="0" algn="just" rtl="1">
              <a:buClrTx/>
            </a:pPr>
            <a:r>
              <a:rPr lang="fa-IR" sz="1800" dirty="0"/>
              <a:t>خطوط دریافت مشاوره رایگان 1480 بهزیستی، 4030 وزارت بهداشت</a:t>
            </a:r>
            <a:r>
              <a:rPr lang="fa-IR" sz="1800" dirty="0" smtClean="0"/>
              <a:t>، 1819 دانشگاه </a:t>
            </a:r>
            <a:r>
              <a:rPr lang="fa-IR" sz="1800" dirty="0"/>
              <a:t>علوم پزشکی شیراز و 1570 آموزش و پرورش را معرفی کنید</a:t>
            </a:r>
            <a:r>
              <a:rPr lang="en-US" sz="1800" dirty="0"/>
              <a:t>.</a:t>
            </a:r>
          </a:p>
          <a:p>
            <a:pPr algn="r" rtl="1"/>
            <a:endParaRPr lang="en-US" sz="1800" dirty="0">
              <a:solidFill>
                <a:srgbClr val="00B05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9581696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067" y="1285461"/>
            <a:ext cx="10071278" cy="5482386"/>
          </a:xfrm>
          <a:prstGeom prst="roundRect">
            <a:avLst/>
          </a:prstGeom>
        </p:spPr>
        <p:style>
          <a:lnRef idx="2">
            <a:schemeClr val="dk1"/>
          </a:lnRef>
          <a:fillRef idx="1">
            <a:schemeClr val="lt1"/>
          </a:fillRef>
          <a:effectRef idx="0">
            <a:schemeClr val="dk1"/>
          </a:effectRef>
          <a:fontRef idx="minor">
            <a:schemeClr val="dk1"/>
          </a:fontRef>
        </p:style>
        <p:txBody>
          <a:bodyPr>
            <a:noAutofit/>
          </a:bodyPr>
          <a:lstStyle/>
          <a:p>
            <a:pPr lvl="0" algn="just" rtl="1"/>
            <a:r>
              <a:rPr lang="fa-IR" sz="1800" dirty="0" smtClean="0"/>
              <a:t>نکته</a:t>
            </a:r>
          </a:p>
          <a:p>
            <a:pPr lvl="0" algn="just" rtl="1"/>
            <a:r>
              <a:rPr lang="fa-IR" sz="1800" dirty="0" smtClean="0"/>
              <a:t>کسانی </a:t>
            </a:r>
            <a:r>
              <a:rPr lang="fa-IR" sz="1800" dirty="0"/>
              <a:t>که پس از مشاهده صحنه واقعی خودکشی یا قرار گرفتن در معرض فیلم ها و تصاویر خودکشی دچار علایمی از قبیل افکار ناخواسته مزاحم، تجربه مجدد حادثه در خواب و بیداری، اجتناب از روبرو شدن با نشانه های حادثه،  تحریک پذیری، خشم، بیقراری، گوش به زنگی، از جا پریدن مشکلات تمرکز و خواب ، ناتوانی در تجربه هیجانات مثبت و تجربه مداوم هیجانات منفی، خود مقصر پنداری و ...  میشوند نیاز به دریافت مداخلات تخصصی روانشناختی دارند آن ها را در اسرع وقت به نزدیک ترین مرکز خدمات جامع سلامت ارجاع دهید. </a:t>
            </a:r>
            <a:endParaRPr lang="en-US" sz="1800" dirty="0"/>
          </a:p>
          <a:p>
            <a:pPr algn="r" rtl="1"/>
            <a:endParaRPr lang="en-US" sz="1800" dirty="0">
              <a:solidFill>
                <a:srgbClr val="00B050"/>
              </a:solidFill>
            </a:endParaRPr>
          </a:p>
        </p:txBody>
      </p:sp>
      <p:sp>
        <p:nvSpPr>
          <p:cNvPr id="2" name="Rounded Rectangle 1"/>
          <p:cNvSpPr/>
          <p:nvPr/>
        </p:nvSpPr>
        <p:spPr>
          <a:xfrm>
            <a:off x="1146220" y="90153"/>
            <a:ext cx="9144000" cy="1009777"/>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lnSpc>
                <a:spcPct val="107000"/>
              </a:lnSpc>
            </a:pPr>
            <a:r>
              <a:rPr lang="fa-IR" sz="2000" b="1">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rPr>
              <a:t>در مواجهه با صحنه خودکشی و اخبار خودکشی چگونه عمل کنیم؟ </a:t>
            </a:r>
            <a:endParaRPr lang="en-US" sz="2000" b="1" dirty="0">
              <a:ln w="12700">
                <a:solidFill>
                  <a:schemeClr val="accent5"/>
                </a:solidFill>
                <a:prstDash val="solid"/>
              </a:ln>
              <a:pattFill prst="ltDnDiag">
                <a:fgClr>
                  <a:schemeClr val="accent5">
                    <a:lumMod val="60000"/>
                    <a:lumOff val="40000"/>
                  </a:schemeClr>
                </a:fgClr>
                <a:bgClr>
                  <a:schemeClr val="bg1"/>
                </a:bgClr>
              </a:patt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01161810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Facet</Template>
  <TotalTime>9218</TotalTime>
  <Words>12545</Words>
  <Application>Microsoft Office PowerPoint</Application>
  <PresentationFormat>Widescreen</PresentationFormat>
  <Paragraphs>654</Paragraphs>
  <Slides>97</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97</vt:i4>
      </vt:variant>
    </vt:vector>
  </HeadingPairs>
  <TitlesOfParts>
    <vt:vector size="112" baseType="lpstr">
      <vt:lpstr>Arial</vt:lpstr>
      <vt:lpstr>B Nazanin</vt:lpstr>
      <vt:lpstr>B Nazanin,Bold</vt:lpstr>
      <vt:lpstr>B Zar</vt:lpstr>
      <vt:lpstr>BMitra</vt:lpstr>
      <vt:lpstr>Calibri</vt:lpstr>
      <vt:lpstr>Calibri Light</vt:lpstr>
      <vt:lpstr>Century Gothic</vt:lpstr>
      <vt:lpstr>Century Schoolbook</vt:lpstr>
      <vt:lpstr>Tahoma</vt:lpstr>
      <vt:lpstr>Times New Roman</vt:lpstr>
      <vt:lpstr>Trebuchet MS</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spectrum disorders asd</dc:title>
  <dc:creator>plus</dc:creator>
  <cp:lastModifiedBy>حسین خادمی</cp:lastModifiedBy>
  <cp:revision>1469</cp:revision>
  <dcterms:created xsi:type="dcterms:W3CDTF">2017-12-15T19:54:35Z</dcterms:created>
  <dcterms:modified xsi:type="dcterms:W3CDTF">2023-10-23T08:53:48Z</dcterms:modified>
</cp:coreProperties>
</file>